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49"/>
  </p:notesMasterIdLst>
  <p:sldIdLst>
    <p:sldId id="256" r:id="rId2"/>
    <p:sldId id="259" r:id="rId3"/>
    <p:sldId id="271" r:id="rId4"/>
    <p:sldId id="343" r:id="rId5"/>
    <p:sldId id="311" r:id="rId6"/>
    <p:sldId id="313" r:id="rId7"/>
    <p:sldId id="315" r:id="rId8"/>
    <p:sldId id="316" r:id="rId9"/>
    <p:sldId id="317" r:id="rId10"/>
    <p:sldId id="318" r:id="rId11"/>
    <p:sldId id="319" r:id="rId12"/>
    <p:sldId id="320" r:id="rId13"/>
    <p:sldId id="321" r:id="rId14"/>
    <p:sldId id="322" r:id="rId15"/>
    <p:sldId id="339" r:id="rId16"/>
    <p:sldId id="323" r:id="rId17"/>
    <p:sldId id="326" r:id="rId18"/>
    <p:sldId id="341" r:id="rId19"/>
    <p:sldId id="325" r:id="rId20"/>
    <p:sldId id="327" r:id="rId21"/>
    <p:sldId id="332" r:id="rId22"/>
    <p:sldId id="333" r:id="rId23"/>
    <p:sldId id="328" r:id="rId24"/>
    <p:sldId id="329" r:id="rId25"/>
    <p:sldId id="340" r:id="rId26"/>
    <p:sldId id="330" r:id="rId27"/>
    <p:sldId id="331" r:id="rId28"/>
    <p:sldId id="337" r:id="rId29"/>
    <p:sldId id="338" r:id="rId30"/>
    <p:sldId id="336" r:id="rId31"/>
    <p:sldId id="334" r:id="rId32"/>
    <p:sldId id="335" r:id="rId33"/>
    <p:sldId id="342" r:id="rId34"/>
    <p:sldId id="344" r:id="rId35"/>
    <p:sldId id="345" r:id="rId36"/>
    <p:sldId id="356" r:id="rId37"/>
    <p:sldId id="346" r:id="rId38"/>
    <p:sldId id="347" r:id="rId39"/>
    <p:sldId id="349" r:id="rId40"/>
    <p:sldId id="350" r:id="rId41"/>
    <p:sldId id="351" r:id="rId42"/>
    <p:sldId id="352" r:id="rId43"/>
    <p:sldId id="353" r:id="rId44"/>
    <p:sldId id="354" r:id="rId45"/>
    <p:sldId id="355" r:id="rId46"/>
    <p:sldId id="357" r:id="rId47"/>
    <p:sldId id="262" r:id="rId48"/>
  </p:sldIdLst>
  <p:sldSz cx="12192000" cy="6858000"/>
  <p:notesSz cx="6858000" cy="9144000"/>
  <p:embeddedFontLst>
    <p:embeddedFont>
      <p:font typeface="맑은 고딕" panose="020B0503020000020004" pitchFamily="50" charset="-127"/>
      <p:regular r:id="rId50"/>
      <p:bold r:id="rId51"/>
    </p:embeddedFont>
    <p:embeddedFont>
      <p:font typeface="12롯데마트드림Bold" panose="02020603020101020101" pitchFamily="18" charset="-127"/>
      <p:regular r:id="rId5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4232" autoAdjust="0"/>
    <p:restoredTop sz="96404" autoAdjust="0"/>
  </p:normalViewPr>
  <p:slideViewPr>
    <p:cSldViewPr snapToGrid="0">
      <p:cViewPr varScale="1">
        <p:scale>
          <a:sx n="112" d="100"/>
          <a:sy n="112" d="100"/>
        </p:scale>
        <p:origin x="108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5" d="100"/>
          <a:sy n="85" d="100"/>
        </p:scale>
        <p:origin x="380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font" Target="fonts/font1.fntdata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0E592D-D20D-4772-8E52-3E5D2C073F99}" type="datetimeFigureOut">
              <a:rPr lang="ko-KR" altLang="en-US" smtClean="0"/>
              <a:t>2019-08-21</a:t>
            </a:fld>
            <a:endParaRPr lang="ko-KR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ko-KR" smtClean="0"/>
              <a:t>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8D7641-A159-4A17-9656-10A93CB9D7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28698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108697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4D20EE-250A-475C-B2FC-1F9150404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0E0CC9B-37A9-4A55-A615-9F7373EB79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09D79FD-F7DD-4625-98EB-E75CFE74D5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8483C-29A8-4525-9DDD-19098B90EBDE}" type="datetimeFigureOut">
              <a:rPr lang="ko-KR" altLang="en-US" smtClean="0"/>
              <a:t>2019-08-21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C32DEBF-4B4E-4F5C-B048-C898E6EDAB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FFD0774-C67E-44A0-876D-25EBCBE2AE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A0205-92CC-42B1-99E9-47D36ADAEB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8149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E6B8357-203C-4756-BEEE-6FD7A348B69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339C690-CB55-45CD-AEFF-4BCA02CF67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8FCF278-DA8D-4E62-AF10-BE70BA1C1A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8483C-29A8-4525-9DDD-19098B90EBDE}" type="datetimeFigureOut">
              <a:rPr lang="ko-KR" altLang="en-US" smtClean="0"/>
              <a:t>2019-08-21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0B1CB70-CBA7-4B8B-B683-F95065F995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525D6B1-91CE-4DA6-8635-50F700D9BE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A0205-92CC-42B1-99E9-47D36ADAEB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06667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B589F1C-2DE5-48C6-8267-CC556DEFE8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5396" y="1582615"/>
            <a:ext cx="11421209" cy="4914900"/>
          </a:xfrm>
        </p:spPr>
        <p:txBody>
          <a:bodyPr/>
          <a:lstStyle>
            <a:lvl1pPr>
              <a:defRPr sz="2400">
                <a:latin typeface="12롯데마트드림Bold" panose="02020603020101020101" pitchFamily="18" charset="-127"/>
                <a:ea typeface="12롯데마트드림Bold" panose="02020603020101020101" pitchFamily="18" charset="-127"/>
              </a:defRPr>
            </a:lvl1pPr>
            <a:lvl2pPr>
              <a:defRPr>
                <a:latin typeface="12롯데마트드림Light" panose="02020603020101020101" pitchFamily="18" charset="-127"/>
                <a:ea typeface="12롯데마트드림Light" panose="02020603020101020101" pitchFamily="18" charset="-127"/>
              </a:defRPr>
            </a:lvl2pPr>
            <a:lvl3pPr>
              <a:defRPr>
                <a:latin typeface="12롯데마트드림Light" panose="02020603020101020101" pitchFamily="18" charset="-127"/>
                <a:ea typeface="12롯데마트드림Light" panose="02020603020101020101" pitchFamily="18" charset="-127"/>
              </a:defRPr>
            </a:lvl3pPr>
            <a:lvl4pPr>
              <a:defRPr>
                <a:latin typeface="12롯데마트드림Light" panose="02020603020101020101" pitchFamily="18" charset="-127"/>
                <a:ea typeface="12롯데마트드림Light" panose="02020603020101020101" pitchFamily="18" charset="-127"/>
              </a:defRPr>
            </a:lvl4pPr>
            <a:lvl5pPr>
              <a:defRPr>
                <a:latin typeface="12롯데마트드림Light" panose="02020603020101020101" pitchFamily="18" charset="-127"/>
                <a:ea typeface="12롯데마트드림Light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8882ADE-3947-4F40-B3ED-171C0E7BF55F}"/>
              </a:ext>
            </a:extLst>
          </p:cNvPr>
          <p:cNvSpPr/>
          <p:nvPr userDrawn="1"/>
        </p:nvSpPr>
        <p:spPr>
          <a:xfrm>
            <a:off x="-260245" y="1375406"/>
            <a:ext cx="12622230" cy="5233869"/>
          </a:xfrm>
          <a:prstGeom prst="rect">
            <a:avLst/>
          </a:prstGeom>
          <a:noFill/>
          <a:ln w="28575">
            <a:solidFill>
              <a:srgbClr val="3B1B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자유형: 도형 28">
            <a:extLst>
              <a:ext uri="{FF2B5EF4-FFF2-40B4-BE49-F238E27FC236}">
                <a16:creationId xmlns:a16="http://schemas.microsoft.com/office/drawing/2014/main" id="{5F2CCE13-A91A-4025-B7B6-8ADF60BBFCA9}"/>
              </a:ext>
            </a:extLst>
          </p:cNvPr>
          <p:cNvSpPr/>
          <p:nvPr userDrawn="1"/>
        </p:nvSpPr>
        <p:spPr>
          <a:xfrm>
            <a:off x="2204720" y="0"/>
            <a:ext cx="9987280" cy="1128610"/>
          </a:xfrm>
          <a:custGeom>
            <a:avLst/>
            <a:gdLst>
              <a:gd name="connsiteX0" fmla="*/ 5751 w 8165776"/>
              <a:gd name="connsiteY0" fmla="*/ 0 h 951570"/>
              <a:gd name="connsiteX1" fmla="*/ 8165776 w 8165776"/>
              <a:gd name="connsiteY1" fmla="*/ 0 h 951570"/>
              <a:gd name="connsiteX2" fmla="*/ 8165776 w 8165776"/>
              <a:gd name="connsiteY2" fmla="*/ 951570 h 951570"/>
              <a:gd name="connsiteX3" fmla="*/ 437624 w 8165776"/>
              <a:gd name="connsiteY3" fmla="*/ 951570 h 951570"/>
              <a:gd name="connsiteX4" fmla="*/ 0 w 8165776"/>
              <a:gd name="connsiteY4" fmla="*/ 513946 h 951570"/>
              <a:gd name="connsiteX5" fmla="*/ 0 w 8165776"/>
              <a:gd name="connsiteY5" fmla="*/ 57046 h 951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165776" h="951570">
                <a:moveTo>
                  <a:pt x="5751" y="0"/>
                </a:moveTo>
                <a:lnTo>
                  <a:pt x="8165776" y="0"/>
                </a:lnTo>
                <a:lnTo>
                  <a:pt x="8165776" y="951570"/>
                </a:lnTo>
                <a:lnTo>
                  <a:pt x="437624" y="951570"/>
                </a:lnTo>
                <a:cubicBezTo>
                  <a:pt x="195931" y="951570"/>
                  <a:pt x="0" y="755639"/>
                  <a:pt x="0" y="513946"/>
                </a:cubicBezTo>
                <a:lnTo>
                  <a:pt x="0" y="57046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2" name="부제목 2">
            <a:extLst>
              <a:ext uri="{FF2B5EF4-FFF2-40B4-BE49-F238E27FC236}">
                <a16:creationId xmlns:a16="http://schemas.microsoft.com/office/drawing/2014/main" id="{D50450E6-F391-46E8-877D-478B4068F252}"/>
              </a:ext>
            </a:extLst>
          </p:cNvPr>
          <p:cNvSpPr txBox="1">
            <a:spLocks/>
          </p:cNvSpPr>
          <p:nvPr/>
        </p:nvSpPr>
        <p:spPr>
          <a:xfrm>
            <a:off x="10076845" y="78183"/>
            <a:ext cx="2025622" cy="3731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dist">
              <a:spcBef>
                <a:spcPts val="0"/>
              </a:spcBef>
              <a:buNone/>
            </a:pPr>
            <a:r>
              <a:rPr lang="en-US" altLang="ko-KR" sz="14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12</a:t>
            </a:r>
            <a:r>
              <a:rPr lang="ko-KR" altLang="en-US" sz="14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기 정규세션</a:t>
            </a:r>
          </a:p>
          <a:p>
            <a:pPr marL="0" indent="0" algn="dist">
              <a:spcBef>
                <a:spcPts val="0"/>
              </a:spcBef>
              <a:buNone/>
            </a:pPr>
            <a:r>
              <a:rPr lang="ko-KR" altLang="en-US" sz="14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크롤링</a:t>
            </a:r>
            <a:endParaRPr lang="ko-KR" altLang="en-US" sz="14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879B845F-573A-4944-9D1A-1F46230FB356}"/>
              </a:ext>
            </a:extLst>
          </p:cNvPr>
          <p:cNvCxnSpPr>
            <a:cxnSpLocks/>
          </p:cNvCxnSpPr>
          <p:nvPr/>
        </p:nvCxnSpPr>
        <p:spPr>
          <a:xfrm>
            <a:off x="10099100" y="-13335"/>
            <a:ext cx="0" cy="593113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90327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F87990-0AC1-44FD-8C35-657CAB6614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63F916E-9849-4B3D-94CE-0F46704B32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EC81B15-B531-4414-BAC7-7755F909D3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8483C-29A8-4525-9DDD-19098B90EBDE}" type="datetimeFigureOut">
              <a:rPr lang="ko-KR" altLang="en-US" smtClean="0"/>
              <a:t>2019-08-21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476B15D-BD90-4095-8784-D479D55B03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0F7BAB4-11C0-4EBF-A415-6FCBB191C5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A0205-92CC-42B1-99E9-47D36ADAEB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09064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21794B-27B3-4AE5-B34F-BD5D96AADC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15EFDBD-1B84-459D-AC07-672F116867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5ADD2C6-007B-458B-AEE9-BC2F54DF04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5BD0A87-08A1-4D8E-9068-9035F0425F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8483C-29A8-4525-9DDD-19098B90EBDE}" type="datetimeFigureOut">
              <a:rPr lang="ko-KR" altLang="en-US" smtClean="0"/>
              <a:t>2019-08-21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C9E59C0-7A11-4437-B374-B603C93876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FF721DD-615B-4D96-BC20-2D8282478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A0205-92CC-42B1-99E9-47D36ADAEB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31438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86AC7E-A4F8-4711-9F5D-046C875DF1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34FC16-719F-4F7C-9438-A169FCF1BC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52B8220-2E64-46F9-BDC9-8F4AD27602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C2F62E0-BB3F-4B39-8B02-D2B897ACB4E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6B24475-DB40-44B9-9494-7777F45B4A1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D595D72-A194-4D06-939C-D3672FB647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8483C-29A8-4525-9DDD-19098B90EBDE}" type="datetimeFigureOut">
              <a:rPr lang="ko-KR" altLang="en-US" smtClean="0"/>
              <a:t>2019-08-21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EB6A896-C68B-41DB-B959-8BC55BCBA8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3A36511-8048-4DB7-A027-C9F9210B0E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A0205-92CC-42B1-99E9-47D36ADAEB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62694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BD33A5-F419-4AAE-BBDC-57F3B67C1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3FEEEA0-4B8E-4A78-A38B-D7152C0DBD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8483C-29A8-4525-9DDD-19098B90EBDE}" type="datetimeFigureOut">
              <a:rPr lang="ko-KR" altLang="en-US" smtClean="0"/>
              <a:t>2019-08-21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EF912C5-9EB2-421E-A0DB-7D78ED514B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2CF3C08-B896-4F07-9A89-BD8F47B70E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A0205-92CC-42B1-99E9-47D36ADAEB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24153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03970F2-3D45-429C-903D-DB5D7E55A7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8483C-29A8-4525-9DDD-19098B90EBDE}" type="datetimeFigureOut">
              <a:rPr lang="ko-KR" altLang="en-US" smtClean="0"/>
              <a:t>2019-08-21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1BF8E46-F42C-4DD7-BAFD-9665CC68AF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04D9F75-5804-4C8A-9D12-1920AED306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A0205-92CC-42B1-99E9-47D36ADAEB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32435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C295DF-E4D3-4858-9B7C-4CA6CCB991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1D87952-7881-445F-8B97-82A9B49D31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1F301F5-1737-49A1-BBC7-45ACACA101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0025178-88FF-4302-916C-503126FDEC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8483C-29A8-4525-9DDD-19098B90EBDE}" type="datetimeFigureOut">
              <a:rPr lang="ko-KR" altLang="en-US" smtClean="0"/>
              <a:t>2019-08-21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ED8A578-3D56-4D98-A37A-84D68E5FB1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655F323-BBBC-4CDD-8E9F-D334BFB1A9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A0205-92CC-42B1-99E9-47D36ADAEB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81348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943462-B9D8-4B05-AAFB-3FBDEE8D5B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CF31871-C015-42E5-B579-DC6AE2C09BB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3415F9F-2A9F-4430-BD38-EB44C89AAB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5517204-F6C2-4839-800C-6B48F4C97C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8483C-29A8-4525-9DDD-19098B90EBDE}" type="datetimeFigureOut">
              <a:rPr lang="ko-KR" altLang="en-US" smtClean="0"/>
              <a:t>2019-08-21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96160D8-82CE-4202-AD60-04779806E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6C4BCC7-67B8-4A79-9A68-7E23831A2C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A0205-92CC-42B1-99E9-47D36ADAEB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38684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AA44A76-8A39-4634-88B8-87B2DD9E09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D3268A-0AE4-44DD-AD54-3CA26982A5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F515A97-CC34-4E90-958D-52DB259693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F8483C-29A8-4525-9DDD-19098B90EBDE}" type="datetimeFigureOut">
              <a:rPr lang="ko-KR" altLang="en-US" smtClean="0"/>
              <a:t>2019-08-21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06D1451-32A1-4A79-919E-BB284D310F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31119B9-5719-4B96-AA53-B04748B2B9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CA0205-92CC-42B1-99E9-47D36ADAEB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07338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webnots.com/view-webpage-source-css-and-html-in-safari/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movie.daum.net/boxoffice/yearly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s://selenium-python.readthedocs.io/index.html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brunch.co.kr/@sukhyun9673/13" TargetMode="External"/><Relationship Id="rId2" Type="http://schemas.openxmlformats.org/officeDocument/2006/relationships/hyperlink" Target="https://developers.naver.com/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hyperlink" Target="http://blog.naver.com/PostView.nhn?blogId=kiddwannabe&amp;logNo=221274278923&amp;parentCategoryNo=&amp;categoryNo=35&amp;viewDate=&amp;isShowPopularPosts=false&amp;from=postView" TargetMode="Externa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hyperlink" Target="https://movie.daum.net/boxoffice/yearly?year" TargetMode="Externa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hyperlink" Target="https://ko.wikipedia.org/wiki/HTML" TargetMode="Externa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각형 9">
            <a:extLst>
              <a:ext uri="{FF2B5EF4-FFF2-40B4-BE49-F238E27FC236}">
                <a16:creationId xmlns:a16="http://schemas.microsoft.com/office/drawing/2014/main" id="{DD2D04DD-B48F-47FF-B359-2041B59CE40A}"/>
              </a:ext>
            </a:extLst>
          </p:cNvPr>
          <p:cNvSpPr/>
          <p:nvPr/>
        </p:nvSpPr>
        <p:spPr>
          <a:xfrm rot="5400000">
            <a:off x="5083150" y="-157580"/>
            <a:ext cx="2025701" cy="2340866"/>
          </a:xfrm>
          <a:prstGeom prst="homePlate">
            <a:avLst>
              <a:gd name="adj" fmla="val 23545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587938F4-6A1D-48F7-B5CC-734976D02EB5}"/>
              </a:ext>
            </a:extLst>
          </p:cNvPr>
          <p:cNvGrpSpPr/>
          <p:nvPr/>
        </p:nvGrpSpPr>
        <p:grpSpPr>
          <a:xfrm>
            <a:off x="3809231" y="3838558"/>
            <a:ext cx="4573538" cy="476809"/>
            <a:chOff x="3809231" y="4402762"/>
            <a:chExt cx="4573538" cy="476809"/>
          </a:xfrm>
        </p:grpSpPr>
        <p:sp>
          <p:nvSpPr>
            <p:cNvPr id="6" name="평행 사변형 5">
              <a:extLst>
                <a:ext uri="{FF2B5EF4-FFF2-40B4-BE49-F238E27FC236}">
                  <a16:creationId xmlns:a16="http://schemas.microsoft.com/office/drawing/2014/main" id="{C824ECE7-875B-42C2-B4E7-F48813808A37}"/>
                </a:ext>
              </a:extLst>
            </p:cNvPr>
            <p:cNvSpPr/>
            <p:nvPr userDrawn="1"/>
          </p:nvSpPr>
          <p:spPr>
            <a:xfrm>
              <a:off x="3809231" y="4402762"/>
              <a:ext cx="4573538" cy="476809"/>
            </a:xfrm>
            <a:prstGeom prst="parallelogram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7" name="제목 1">
              <a:extLst>
                <a:ext uri="{FF2B5EF4-FFF2-40B4-BE49-F238E27FC236}">
                  <a16:creationId xmlns:a16="http://schemas.microsoft.com/office/drawing/2014/main" id="{DD0ACA52-4F5E-4568-8EE6-98B7B5740D2A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3865817" y="4421513"/>
              <a:ext cx="4408364" cy="458058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1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sz="1800" dirty="0" err="1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BeautifulSoup</a:t>
              </a:r>
              <a:r>
                <a:rPr lang="en-US" altLang="ko-KR" sz="180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 </a:t>
              </a:r>
              <a:r>
                <a:rPr lang="ko-KR" altLang="en-US" sz="180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라이브러리를 중심으로</a:t>
              </a:r>
              <a:endParaRPr lang="ko-KR" altLang="en-US" sz="1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endParaRPr>
            </a:p>
          </p:txBody>
        </p:sp>
      </p:grpSp>
      <p:sp>
        <p:nvSpPr>
          <p:cNvPr id="8" name="제목 1">
            <a:extLst>
              <a:ext uri="{FF2B5EF4-FFF2-40B4-BE49-F238E27FC236}">
                <a16:creationId xmlns:a16="http://schemas.microsoft.com/office/drawing/2014/main" id="{29ADD8CB-986C-4902-830A-F9A6C2D2256A}"/>
              </a:ext>
            </a:extLst>
          </p:cNvPr>
          <p:cNvSpPr txBox="1">
            <a:spLocks/>
          </p:cNvSpPr>
          <p:nvPr/>
        </p:nvSpPr>
        <p:spPr>
          <a:xfrm>
            <a:off x="403945" y="3024871"/>
            <a:ext cx="11384111" cy="4580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4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크롤링 </a:t>
            </a:r>
            <a:r>
              <a:rPr lang="en-US" altLang="ko-KR" sz="44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: </a:t>
            </a:r>
            <a:r>
              <a:rPr lang="ko-KR" altLang="en-US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웹 데이터 수집 </a:t>
            </a:r>
            <a:r>
              <a:rPr lang="ko-KR" altLang="en-US" sz="44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endParaRPr lang="ko-KR" altLang="en-US" sz="4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01232C0-EC63-4E2E-BEBC-45D07FE4FBF1}"/>
              </a:ext>
            </a:extLst>
          </p:cNvPr>
          <p:cNvSpPr/>
          <p:nvPr userDrawn="1"/>
        </p:nvSpPr>
        <p:spPr>
          <a:xfrm>
            <a:off x="5107350" y="718517"/>
            <a:ext cx="1977300" cy="30777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dist">
              <a:spcBef>
                <a:spcPts val="600"/>
              </a:spcBef>
            </a:pPr>
            <a:r>
              <a:rPr lang="en-US" altLang="ko-KR" sz="1400" spc="-1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ToBig’s</a:t>
            </a:r>
            <a:r>
              <a:rPr lang="en-US" altLang="ko-KR" sz="1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 </a:t>
            </a:r>
            <a:r>
              <a:rPr lang="en-US" altLang="ko-KR" sz="14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11</a:t>
            </a:r>
            <a:r>
              <a:rPr lang="ko-KR" altLang="en-US" sz="14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기 유기윤</a:t>
            </a:r>
            <a:endParaRPr lang="en-US" altLang="ko-KR" sz="14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A8ACD93-A865-487D-81D9-7DE7E22E46EB}"/>
              </a:ext>
            </a:extLst>
          </p:cNvPr>
          <p:cNvCxnSpPr>
            <a:cxnSpLocks/>
          </p:cNvCxnSpPr>
          <p:nvPr userDrawn="1"/>
        </p:nvCxnSpPr>
        <p:spPr>
          <a:xfrm>
            <a:off x="5008718" y="691670"/>
            <a:ext cx="217456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D350F34-097E-4727-B61F-E8609F792A6C}"/>
              </a:ext>
            </a:extLst>
          </p:cNvPr>
          <p:cNvSpPr/>
          <p:nvPr userDrawn="1"/>
        </p:nvSpPr>
        <p:spPr>
          <a:xfrm>
            <a:off x="5107350" y="345726"/>
            <a:ext cx="1977300" cy="338554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dist">
              <a:spcBef>
                <a:spcPts val="600"/>
              </a:spcBef>
            </a:pPr>
            <a:r>
              <a:rPr lang="ko-KR" altLang="en-US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정규세션 </a:t>
            </a:r>
            <a:r>
              <a:rPr lang="en-US" altLang="ko-KR" sz="1600" spc="-1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6</a:t>
            </a:r>
            <a:r>
              <a:rPr lang="ko-KR" altLang="en-US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주차</a:t>
            </a:r>
            <a:endParaRPr lang="en-US" altLang="ko-KR" sz="16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50037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7574475" y="4617194"/>
            <a:ext cx="1731763" cy="824193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DBD90B8E-7BB4-439A-B137-2A0C3491B084}"/>
              </a:ext>
            </a:extLst>
          </p:cNvPr>
          <p:cNvSpPr txBox="1">
            <a:spLocks/>
          </p:cNvSpPr>
          <p:nvPr/>
        </p:nvSpPr>
        <p:spPr>
          <a:xfrm>
            <a:off x="2544605" y="721621"/>
            <a:ext cx="5900724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Unit 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r>
              <a:rPr lang="en-US" altLang="ko-KR" sz="2400" spc="3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01</a:t>
            </a:r>
            <a:r>
              <a:rPr lang="en-US" altLang="ko-KR" sz="24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r>
              <a:rPr lang="ko-KR" altLang="en-US" sz="24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ㅣ소개</a:t>
            </a:r>
            <a:endParaRPr lang="ko-KR" altLang="en-US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85397" y="1582615"/>
            <a:ext cx="6298208" cy="717525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 smtClean="0"/>
              <a:t>브라우징 </a:t>
            </a:r>
            <a:r>
              <a:rPr lang="en-US" altLang="ko-KR" dirty="0" smtClean="0"/>
              <a:t>vs. </a:t>
            </a:r>
            <a:r>
              <a:rPr lang="ko-KR" altLang="en-US" dirty="0" smtClean="0"/>
              <a:t>크롤링 과정 </a:t>
            </a:r>
            <a:endParaRPr lang="ko-KR" altLang="en-US" dirty="0"/>
          </a:p>
        </p:txBody>
      </p:sp>
      <p:sp>
        <p:nvSpPr>
          <p:cNvPr id="8" name="Content Placeholder 3"/>
          <p:cNvSpPr txBox="1">
            <a:spLocks/>
          </p:cNvSpPr>
          <p:nvPr/>
        </p:nvSpPr>
        <p:spPr>
          <a:xfrm>
            <a:off x="2623584" y="4683697"/>
            <a:ext cx="1922316" cy="6911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altLang="ko-KR" sz="1200" dirty="0" smtClean="0"/>
              <a:t>Requests 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ko-KR" altLang="en-US" sz="1200" dirty="0" smtClean="0"/>
              <a:t>라이브러리</a:t>
            </a:r>
            <a:endParaRPr lang="ko-KR" altLang="en-US" sz="1200" dirty="0"/>
          </a:p>
        </p:txBody>
      </p:sp>
      <p:sp>
        <p:nvSpPr>
          <p:cNvPr id="10" name="Content Placeholder 3"/>
          <p:cNvSpPr txBox="1">
            <a:spLocks/>
          </p:cNvSpPr>
          <p:nvPr/>
        </p:nvSpPr>
        <p:spPr>
          <a:xfrm>
            <a:off x="5000546" y="4681063"/>
            <a:ext cx="1731763" cy="6911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ko-KR" altLang="en-US" sz="1400" dirty="0" smtClean="0"/>
              <a:t>사이트의 </a:t>
            </a:r>
            <a:r>
              <a:rPr lang="en-US" altLang="ko-KR" sz="1400" dirty="0" smtClean="0"/>
              <a:t>HTML </a:t>
            </a:r>
            <a:r>
              <a:rPr lang="ko-KR" altLang="en-US" sz="1400" dirty="0" smtClean="0"/>
              <a:t>저장 </a:t>
            </a:r>
            <a:r>
              <a:rPr lang="en-US" altLang="ko-KR" sz="1400" dirty="0" smtClean="0"/>
              <a:t> </a:t>
            </a:r>
            <a:endParaRPr lang="ko-KR" altLang="en-US" sz="1400" dirty="0"/>
          </a:p>
        </p:txBody>
      </p:sp>
      <p:sp>
        <p:nvSpPr>
          <p:cNvPr id="11" name="Content Placeholder 3"/>
          <p:cNvSpPr txBox="1">
            <a:spLocks/>
          </p:cNvSpPr>
          <p:nvPr/>
        </p:nvSpPr>
        <p:spPr>
          <a:xfrm>
            <a:off x="7538301" y="4681062"/>
            <a:ext cx="1731763" cy="6911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altLang="ko-KR" sz="1400" dirty="0" smtClean="0"/>
              <a:t>HTML </a:t>
            </a:r>
            <a:r>
              <a:rPr lang="ko-KR" altLang="en-US" sz="1400" dirty="0" smtClean="0"/>
              <a:t>내에서 원하는  정보 찾기 </a:t>
            </a:r>
            <a:endParaRPr lang="ko-KR" altLang="en-US" sz="1400" dirty="0"/>
          </a:p>
        </p:txBody>
      </p:sp>
      <p:sp>
        <p:nvSpPr>
          <p:cNvPr id="12" name="Content Placeholder 3"/>
          <p:cNvSpPr txBox="1">
            <a:spLocks/>
          </p:cNvSpPr>
          <p:nvPr/>
        </p:nvSpPr>
        <p:spPr>
          <a:xfrm>
            <a:off x="9887630" y="4681061"/>
            <a:ext cx="1731763" cy="6911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ko-KR" altLang="en-US" sz="1400" dirty="0" smtClean="0"/>
              <a:t>정보 저장  </a:t>
            </a:r>
            <a:endParaRPr lang="ko-KR" altLang="en-US" sz="1400" dirty="0"/>
          </a:p>
        </p:txBody>
      </p:sp>
      <p:sp>
        <p:nvSpPr>
          <p:cNvPr id="13" name="Content Placeholder 3"/>
          <p:cNvSpPr txBox="1">
            <a:spLocks/>
          </p:cNvSpPr>
          <p:nvPr/>
        </p:nvSpPr>
        <p:spPr>
          <a:xfrm>
            <a:off x="274130" y="2718714"/>
            <a:ext cx="1731763" cy="6911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ko-KR" altLang="en-US" sz="1400" dirty="0" smtClean="0"/>
              <a:t>크롬</a:t>
            </a:r>
            <a:r>
              <a:rPr lang="en-US" altLang="ko-KR" sz="1400" dirty="0" smtClean="0"/>
              <a:t>/ IE </a:t>
            </a:r>
            <a:r>
              <a:rPr lang="ko-KR" altLang="en-US" sz="1400" dirty="0" smtClean="0"/>
              <a:t> </a:t>
            </a:r>
            <a:endParaRPr lang="ko-KR" altLang="en-US" sz="1400" dirty="0"/>
          </a:p>
        </p:txBody>
      </p:sp>
      <p:sp>
        <p:nvSpPr>
          <p:cNvPr id="14" name="Content Placeholder 3"/>
          <p:cNvSpPr txBox="1">
            <a:spLocks/>
          </p:cNvSpPr>
          <p:nvPr/>
        </p:nvSpPr>
        <p:spPr>
          <a:xfrm>
            <a:off x="2659193" y="2757238"/>
            <a:ext cx="1731763" cy="6911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altLang="ko-KR" sz="1400" dirty="0" smtClean="0"/>
              <a:t>URL </a:t>
            </a:r>
            <a:r>
              <a:rPr lang="ko-KR" altLang="en-US" sz="1400" dirty="0" smtClean="0"/>
              <a:t>입력 </a:t>
            </a:r>
            <a:endParaRPr lang="ko-KR" altLang="en-US" sz="1400" dirty="0"/>
          </a:p>
        </p:txBody>
      </p:sp>
      <p:sp>
        <p:nvSpPr>
          <p:cNvPr id="15" name="Content Placeholder 3"/>
          <p:cNvSpPr txBox="1">
            <a:spLocks/>
          </p:cNvSpPr>
          <p:nvPr/>
        </p:nvSpPr>
        <p:spPr>
          <a:xfrm>
            <a:off x="274130" y="4681061"/>
            <a:ext cx="1731763" cy="6911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ko-KR" altLang="en-US" sz="1400" dirty="0" smtClean="0"/>
              <a:t>쥬피터</a:t>
            </a:r>
            <a:r>
              <a:rPr lang="en-US" altLang="ko-KR" sz="1400" dirty="0" smtClean="0"/>
              <a:t>/</a:t>
            </a:r>
            <a:r>
              <a:rPr lang="ko-KR" altLang="en-US" sz="1400" dirty="0" smtClean="0"/>
              <a:t>커맨드 창 </a:t>
            </a:r>
            <a:endParaRPr lang="ko-KR" altLang="en-US" sz="1400" dirty="0"/>
          </a:p>
        </p:txBody>
      </p:sp>
      <p:sp>
        <p:nvSpPr>
          <p:cNvPr id="16" name="Content Placeholder 3"/>
          <p:cNvSpPr txBox="1">
            <a:spLocks/>
          </p:cNvSpPr>
          <p:nvPr/>
        </p:nvSpPr>
        <p:spPr>
          <a:xfrm>
            <a:off x="4942416" y="2747478"/>
            <a:ext cx="1731763" cy="6911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altLang="ko-KR" sz="1400" dirty="0" smtClean="0"/>
              <a:t>HTML </a:t>
            </a:r>
            <a:r>
              <a:rPr lang="ko-KR" altLang="en-US" sz="1400" dirty="0" smtClean="0"/>
              <a:t>저장 및 해석</a:t>
            </a:r>
            <a:endParaRPr lang="ko-KR" altLang="en-US" sz="1400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207390" y="3930977"/>
            <a:ext cx="11821212" cy="47134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1851360" y="3102830"/>
            <a:ext cx="962367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4038179" y="3102830"/>
            <a:ext cx="962367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1852979" y="5026653"/>
            <a:ext cx="962367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endCxn id="10" idx="1"/>
          </p:cNvCxnSpPr>
          <p:nvPr/>
        </p:nvCxnSpPr>
        <p:spPr>
          <a:xfrm flipV="1">
            <a:off x="4288528" y="5026656"/>
            <a:ext cx="712018" cy="52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6826283" y="5026653"/>
            <a:ext cx="712018" cy="52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V="1">
            <a:off x="9378098" y="5021376"/>
            <a:ext cx="712018" cy="52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Content Placeholder 3"/>
          <p:cNvSpPr txBox="1">
            <a:spLocks/>
          </p:cNvSpPr>
          <p:nvPr/>
        </p:nvSpPr>
        <p:spPr>
          <a:xfrm>
            <a:off x="7646335" y="5505255"/>
            <a:ext cx="1731763" cy="6911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buNone/>
            </a:pPr>
            <a:r>
              <a:rPr lang="en-US" altLang="ko-KR" sz="1400" dirty="0" smtClean="0">
                <a:solidFill>
                  <a:schemeClr val="tx2"/>
                </a:solidFill>
              </a:rPr>
              <a:t>Beautiful Soup </a:t>
            </a:r>
          </a:p>
          <a:p>
            <a:pPr marL="0" indent="0" algn="ctr">
              <a:lnSpc>
                <a:spcPct val="110000"/>
              </a:lnSpc>
              <a:buNone/>
            </a:pPr>
            <a:r>
              <a:rPr lang="ko-KR" altLang="en-US" sz="1400" dirty="0" smtClean="0">
                <a:solidFill>
                  <a:schemeClr val="tx2"/>
                </a:solidFill>
              </a:rPr>
              <a:t>라이브러리 사용</a:t>
            </a:r>
            <a:endParaRPr lang="ko-KR" altLang="en-US" sz="1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3987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DBD90B8E-7BB4-439A-B137-2A0C3491B084}"/>
              </a:ext>
            </a:extLst>
          </p:cNvPr>
          <p:cNvSpPr txBox="1">
            <a:spLocks/>
          </p:cNvSpPr>
          <p:nvPr/>
        </p:nvSpPr>
        <p:spPr>
          <a:xfrm>
            <a:off x="2544605" y="721621"/>
            <a:ext cx="5900724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Unit 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01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r>
              <a:rPr lang="ko-KR" altLang="en-US" sz="24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ㅣ소개 </a:t>
            </a:r>
            <a:endParaRPr lang="ko-KR" altLang="en-US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85397" y="1582615"/>
            <a:ext cx="6298208" cy="717525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 smtClean="0"/>
              <a:t>브라우징 </a:t>
            </a:r>
            <a:r>
              <a:rPr lang="en-US" altLang="ko-KR" dirty="0" smtClean="0"/>
              <a:t>vs. </a:t>
            </a:r>
            <a:r>
              <a:rPr lang="ko-KR" altLang="en-US" dirty="0" smtClean="0"/>
              <a:t>크롤링 과정 </a:t>
            </a:r>
            <a:endParaRPr lang="ko-KR" alt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134"/>
          <a:stretch/>
        </p:blipFill>
        <p:spPr>
          <a:xfrm>
            <a:off x="385397" y="2516955"/>
            <a:ext cx="5367725" cy="328753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6757" y="2583207"/>
            <a:ext cx="5806605" cy="3155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223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DBD90B8E-7BB4-439A-B137-2A0C3491B084}"/>
              </a:ext>
            </a:extLst>
          </p:cNvPr>
          <p:cNvSpPr txBox="1">
            <a:spLocks/>
          </p:cNvSpPr>
          <p:nvPr/>
        </p:nvSpPr>
        <p:spPr>
          <a:xfrm>
            <a:off x="2544605" y="721621"/>
            <a:ext cx="5900724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Unit 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01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r>
              <a:rPr lang="ko-KR" altLang="en-US" sz="24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ㅣ</a:t>
            </a:r>
            <a:r>
              <a:rPr lang="en-US" altLang="ko-KR" sz="24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HTML</a:t>
            </a:r>
            <a:r>
              <a:rPr lang="ko-KR" altLang="en-US" sz="24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endParaRPr lang="ko-KR" altLang="en-US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85397" y="1582615"/>
            <a:ext cx="6298208" cy="717525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dirty="0" smtClean="0"/>
              <a:t>HTML </a:t>
            </a:r>
            <a:r>
              <a:rPr lang="ko-KR" altLang="en-US" dirty="0" smtClean="0"/>
              <a:t>이란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7" name="Content Placeholder 3"/>
          <p:cNvSpPr txBox="1">
            <a:spLocks/>
          </p:cNvSpPr>
          <p:nvPr/>
        </p:nvSpPr>
        <p:spPr>
          <a:xfrm>
            <a:off x="801747" y="2300140"/>
            <a:ext cx="10812076" cy="40158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dirty="0" err="1" smtClean="0"/>
              <a:t>HyperText</a:t>
            </a:r>
            <a:r>
              <a:rPr lang="en-US" altLang="ko-KR" dirty="0" smtClean="0"/>
              <a:t> Markup Language </a:t>
            </a:r>
            <a:r>
              <a:rPr lang="ko-KR" altLang="en-US" dirty="0" smtClean="0"/>
              <a:t>라는 의미의 </a:t>
            </a:r>
            <a:r>
              <a:rPr lang="ko-KR" altLang="en-US" dirty="0" smtClean="0">
                <a:solidFill>
                  <a:srgbClr val="FF0000"/>
                </a:solidFill>
              </a:rPr>
              <a:t>웹페이지를 위한 프로그래밍 언어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dirty="0"/>
              <a:t>특징적으로는 </a:t>
            </a:r>
            <a:r>
              <a:rPr lang="ko-KR" altLang="en-US" dirty="0" smtClean="0"/>
              <a:t>제목</a:t>
            </a:r>
            <a:r>
              <a:rPr lang="en-US" altLang="ko-KR" dirty="0"/>
              <a:t>, </a:t>
            </a:r>
            <a:r>
              <a:rPr lang="ko-KR" altLang="en-US" dirty="0"/>
              <a:t>단락</a:t>
            </a:r>
            <a:r>
              <a:rPr lang="en-US" altLang="ko-KR" dirty="0"/>
              <a:t>, </a:t>
            </a:r>
            <a:r>
              <a:rPr lang="ko-KR" altLang="en-US" dirty="0"/>
              <a:t>목록 </a:t>
            </a:r>
            <a:r>
              <a:rPr lang="ko-KR" altLang="en-US" dirty="0" smtClean="0"/>
              <a:t>등과 같은 구조적 문서를 만들며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이때 </a:t>
            </a:r>
            <a:r>
              <a:rPr lang="en-US" altLang="ko-KR" dirty="0" smtClean="0"/>
              <a:t>&lt;&gt; </a:t>
            </a:r>
            <a:r>
              <a:rPr lang="ko-KR" altLang="en-US" dirty="0" smtClean="0"/>
              <a:t>런 모양의 </a:t>
            </a:r>
            <a:r>
              <a:rPr lang="en-US" altLang="ko-KR" dirty="0" smtClean="0">
                <a:solidFill>
                  <a:srgbClr val="FF0000"/>
                </a:solidFill>
              </a:rPr>
              <a:t>“</a:t>
            </a:r>
            <a:r>
              <a:rPr lang="ko-KR" altLang="en-US" dirty="0" smtClean="0">
                <a:solidFill>
                  <a:srgbClr val="FF0000"/>
                </a:solidFill>
              </a:rPr>
              <a:t>태그</a:t>
            </a:r>
            <a:r>
              <a:rPr lang="en-US" altLang="ko-KR" dirty="0" smtClean="0">
                <a:solidFill>
                  <a:srgbClr val="FF0000"/>
                </a:solidFill>
              </a:rPr>
              <a:t>”</a:t>
            </a:r>
            <a:r>
              <a:rPr lang="ko-KR" altLang="en-US" dirty="0" smtClean="0"/>
              <a:t>란 것이 사용된다</a:t>
            </a:r>
            <a:r>
              <a:rPr lang="en-US" altLang="ko-KR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HTML </a:t>
            </a:r>
            <a:r>
              <a:rPr lang="ko-KR" altLang="en-US" dirty="0"/>
              <a:t>처리 장치의 </a:t>
            </a:r>
            <a:r>
              <a:rPr lang="ko-KR" altLang="en-US" u="sng" dirty="0"/>
              <a:t>행동에</a:t>
            </a:r>
            <a:r>
              <a:rPr lang="ko-KR" altLang="en-US" dirty="0"/>
              <a:t> 영향을 주는 </a:t>
            </a:r>
            <a:r>
              <a:rPr lang="ko-KR" altLang="en-US" dirty="0">
                <a:solidFill>
                  <a:srgbClr val="FF0000"/>
                </a:solidFill>
              </a:rPr>
              <a:t>자바스크립트</a:t>
            </a:r>
            <a:r>
              <a:rPr lang="ko-KR" altLang="en-US" dirty="0"/>
              <a:t>와 </a:t>
            </a:r>
            <a:r>
              <a:rPr lang="ko-KR" altLang="en-US" u="sng" dirty="0" smtClean="0"/>
              <a:t>외관과 </a:t>
            </a:r>
            <a:r>
              <a:rPr lang="ko-KR" altLang="en-US" u="sng" dirty="0"/>
              <a:t>배치</a:t>
            </a:r>
            <a:r>
              <a:rPr lang="ko-KR" altLang="en-US" dirty="0"/>
              <a:t>를 정의하는 </a:t>
            </a:r>
            <a:r>
              <a:rPr lang="en-US" altLang="ko-KR" dirty="0">
                <a:solidFill>
                  <a:srgbClr val="FF0000"/>
                </a:solidFill>
              </a:rPr>
              <a:t>CSS</a:t>
            </a:r>
            <a:r>
              <a:rPr lang="ko-KR" altLang="en-US" dirty="0"/>
              <a:t> 같은 스크립트를 포함하거나 불러올 수 </a:t>
            </a:r>
            <a:r>
              <a:rPr lang="ko-KR" altLang="en-US" dirty="0" smtClean="0"/>
              <a:t>있다 </a:t>
            </a:r>
            <a:r>
              <a:rPr lang="en-US" altLang="ko-KR" dirty="0" smtClean="0"/>
              <a:t>(</a:t>
            </a:r>
            <a:r>
              <a:rPr lang="ko-KR" altLang="en-US" dirty="0" smtClean="0"/>
              <a:t>위키백과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84050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DBD90B8E-7BB4-439A-B137-2A0C3491B084}"/>
              </a:ext>
            </a:extLst>
          </p:cNvPr>
          <p:cNvSpPr txBox="1">
            <a:spLocks/>
          </p:cNvSpPr>
          <p:nvPr/>
        </p:nvSpPr>
        <p:spPr>
          <a:xfrm>
            <a:off x="2544605" y="721621"/>
            <a:ext cx="5900724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Unit 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01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r>
              <a:rPr lang="ko-KR" altLang="en-US" sz="24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ㅣ</a:t>
            </a:r>
            <a:r>
              <a:rPr lang="en-US" altLang="ko-KR" sz="24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HTML</a:t>
            </a:r>
            <a:r>
              <a:rPr lang="ko-KR" altLang="en-US" sz="24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endParaRPr lang="ko-KR" altLang="en-US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26"/>
          <a:stretch/>
        </p:blipFill>
        <p:spPr>
          <a:xfrm>
            <a:off x="1549683" y="4515439"/>
            <a:ext cx="3219893" cy="1890513"/>
          </a:xfrm>
          <a:prstGeom prst="rect">
            <a:avLst/>
          </a:prstGeom>
          <a:ln>
            <a:solidFill>
              <a:schemeClr val="bg2"/>
            </a:solidFill>
          </a:ln>
        </p:spPr>
      </p:pic>
      <p:cxnSp>
        <p:nvCxnSpPr>
          <p:cNvPr id="10" name="Straight Arrow Connector 9"/>
          <p:cNvCxnSpPr/>
          <p:nvPr/>
        </p:nvCxnSpPr>
        <p:spPr>
          <a:xfrm flipH="1">
            <a:off x="3151251" y="3366817"/>
            <a:ext cx="8378" cy="95043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6558" y="2288991"/>
            <a:ext cx="5617542" cy="347562"/>
          </a:xfrm>
          <a:prstGeom prst="rect">
            <a:avLst/>
          </a:prstGeom>
        </p:spPr>
      </p:pic>
      <p:cxnSp>
        <p:nvCxnSpPr>
          <p:cNvPr id="17" name="Straight Arrow Connector 16"/>
          <p:cNvCxnSpPr/>
          <p:nvPr/>
        </p:nvCxnSpPr>
        <p:spPr>
          <a:xfrm flipH="1">
            <a:off x="8672774" y="3504424"/>
            <a:ext cx="8378" cy="95043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7588577" y="5276029"/>
            <a:ext cx="2185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accent1"/>
                </a:solidFill>
              </a:rPr>
              <a:t>Lorem ipsum dolor</a:t>
            </a:r>
            <a:endParaRPr lang="ko-KR" altLang="en-US" dirty="0">
              <a:solidFill>
                <a:schemeClr val="accent1"/>
              </a:solidFill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9683" y="1558908"/>
            <a:ext cx="3200400" cy="1609725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20" name="Content Placeholder 3"/>
          <p:cNvSpPr txBox="1">
            <a:spLocks/>
          </p:cNvSpPr>
          <p:nvPr/>
        </p:nvSpPr>
        <p:spPr>
          <a:xfrm>
            <a:off x="5494967" y="1737982"/>
            <a:ext cx="2617883" cy="5510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ko-KR" sz="1400" dirty="0" smtClean="0"/>
              <a:t>CSS </a:t>
            </a:r>
            <a:r>
              <a:rPr lang="ko-KR" altLang="en-US" sz="1400" dirty="0" smtClean="0"/>
              <a:t>를 추가한 예시 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689053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DBD90B8E-7BB4-439A-B137-2A0C3491B084}"/>
              </a:ext>
            </a:extLst>
          </p:cNvPr>
          <p:cNvSpPr txBox="1">
            <a:spLocks/>
          </p:cNvSpPr>
          <p:nvPr/>
        </p:nvSpPr>
        <p:spPr>
          <a:xfrm>
            <a:off x="2544605" y="721621"/>
            <a:ext cx="5900724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Unit 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01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r>
              <a:rPr lang="ko-KR" altLang="en-US" sz="24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ㅣ</a:t>
            </a:r>
            <a:r>
              <a:rPr lang="en-US" altLang="ko-KR" sz="24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HTML</a:t>
            </a:r>
            <a:r>
              <a:rPr lang="ko-KR" altLang="en-US" sz="24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endParaRPr lang="ko-KR" altLang="en-US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4242934" y="3754477"/>
            <a:ext cx="962367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2609" y="2259248"/>
            <a:ext cx="6282379" cy="3660785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5341" y="2259248"/>
            <a:ext cx="2009775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364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DBD90B8E-7BB4-439A-B137-2A0C3491B084}"/>
              </a:ext>
            </a:extLst>
          </p:cNvPr>
          <p:cNvSpPr txBox="1">
            <a:spLocks/>
          </p:cNvSpPr>
          <p:nvPr/>
        </p:nvSpPr>
        <p:spPr>
          <a:xfrm>
            <a:off x="2544605" y="721621"/>
            <a:ext cx="5900724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Unit 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01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r>
              <a:rPr lang="ko-KR" altLang="en-US" sz="24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ㅣ</a:t>
            </a:r>
            <a:r>
              <a:rPr lang="en-US" altLang="ko-KR" sz="24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HTML</a:t>
            </a:r>
            <a:r>
              <a:rPr lang="ko-KR" altLang="en-US" sz="24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endParaRPr lang="ko-KR" altLang="en-US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85397" y="1582615"/>
            <a:ext cx="6298208" cy="717525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 smtClean="0"/>
              <a:t>내가 원하는 정보가 어디에 있는가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7" name="Content Placeholder 3"/>
          <p:cNvSpPr txBox="1">
            <a:spLocks/>
          </p:cNvSpPr>
          <p:nvPr/>
        </p:nvSpPr>
        <p:spPr>
          <a:xfrm>
            <a:off x="820601" y="2385465"/>
            <a:ext cx="10585832" cy="34780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dirty="0" smtClean="0"/>
              <a:t>브라우저를 통해 </a:t>
            </a:r>
            <a:r>
              <a:rPr lang="en-US" altLang="ko-KR" dirty="0" smtClean="0"/>
              <a:t>HTML </a:t>
            </a:r>
            <a:r>
              <a:rPr lang="ko-KR" altLang="en-US" dirty="0" smtClean="0"/>
              <a:t>문서 상 어디에 있는지 확인 가능 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ko-KR" altLang="en-US" dirty="0" smtClean="0"/>
              <a:t>크롬의 경우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우클릭 후 </a:t>
            </a:r>
            <a:r>
              <a:rPr lang="en-US" altLang="ko-KR" dirty="0" smtClean="0">
                <a:solidFill>
                  <a:srgbClr val="FF0000"/>
                </a:solidFill>
              </a:rPr>
              <a:t>“</a:t>
            </a:r>
            <a:r>
              <a:rPr lang="ko-KR" altLang="en-US" dirty="0" smtClean="0">
                <a:solidFill>
                  <a:srgbClr val="FF0000"/>
                </a:solidFill>
              </a:rPr>
              <a:t>검사</a:t>
            </a:r>
            <a:r>
              <a:rPr lang="en-US" altLang="ko-KR" dirty="0" smtClean="0">
                <a:solidFill>
                  <a:srgbClr val="FF0000"/>
                </a:solidFill>
              </a:rPr>
              <a:t>”</a:t>
            </a:r>
            <a:r>
              <a:rPr lang="ko-KR" altLang="en-US" dirty="0" smtClean="0">
                <a:solidFill>
                  <a:srgbClr val="FF0000"/>
                </a:solidFill>
              </a:rPr>
              <a:t> 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dirty="0" smtClean="0"/>
              <a:t>사파리의 경우</a:t>
            </a:r>
            <a:r>
              <a:rPr lang="en-US" altLang="ko-KR" dirty="0" smtClean="0"/>
              <a:t>, </a:t>
            </a:r>
            <a:r>
              <a:rPr lang="ko-KR" altLang="en-US" dirty="0" smtClean="0"/>
              <a:t>디벨로퍼 모드 키고 우클릭 후</a:t>
            </a:r>
            <a:r>
              <a:rPr lang="en-US" altLang="ko-KR" dirty="0" smtClean="0"/>
              <a:t> </a:t>
            </a:r>
            <a:r>
              <a:rPr lang="en-US" altLang="ko-KR" dirty="0" smtClean="0">
                <a:solidFill>
                  <a:srgbClr val="FF0000"/>
                </a:solidFill>
              </a:rPr>
              <a:t>“</a:t>
            </a:r>
            <a:r>
              <a:rPr lang="ko-KR" altLang="en-US" dirty="0" smtClean="0">
                <a:solidFill>
                  <a:srgbClr val="FF0000"/>
                </a:solidFill>
              </a:rPr>
              <a:t>소스보기</a:t>
            </a:r>
            <a:r>
              <a:rPr lang="en-US" altLang="ko-KR" dirty="0" smtClean="0">
                <a:solidFill>
                  <a:srgbClr val="FF0000"/>
                </a:solidFill>
              </a:rPr>
              <a:t>?”</a:t>
            </a:r>
          </a:p>
          <a:p>
            <a:pPr lvl="1">
              <a:lnSpc>
                <a:spcPct val="150000"/>
              </a:lnSpc>
            </a:pPr>
            <a:r>
              <a:rPr lang="en-US" altLang="ko-KR" dirty="0">
                <a:hlinkClick r:id="rId2"/>
              </a:rPr>
              <a:t>https://www.webnots.com/view-webpage-source-css-and-html-in-safari/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dirty="0" smtClean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dirty="0" smtClean="0"/>
          </a:p>
          <a:p>
            <a:pPr>
              <a:lnSpc>
                <a:spcPct val="150000"/>
              </a:lnSpc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83488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DBD90B8E-7BB4-439A-B137-2A0C3491B084}"/>
              </a:ext>
            </a:extLst>
          </p:cNvPr>
          <p:cNvSpPr txBox="1">
            <a:spLocks/>
          </p:cNvSpPr>
          <p:nvPr/>
        </p:nvSpPr>
        <p:spPr>
          <a:xfrm>
            <a:off x="2544605" y="721621"/>
            <a:ext cx="5900724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Unit 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01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r>
              <a:rPr lang="ko-KR" altLang="en-US" sz="24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ㅣ</a:t>
            </a:r>
            <a:r>
              <a:rPr lang="en-US" altLang="ko-KR" sz="24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HTML</a:t>
            </a:r>
            <a:r>
              <a:rPr lang="ko-KR" altLang="en-US" sz="24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endParaRPr lang="ko-KR" altLang="en-US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5279883" y="3754477"/>
            <a:ext cx="962367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279" y="2234152"/>
            <a:ext cx="4707354" cy="3461997"/>
          </a:xfrm>
          <a:prstGeom prst="rect">
            <a:avLst/>
          </a:prstGeom>
        </p:spPr>
      </p:pic>
      <p:sp>
        <p:nvSpPr>
          <p:cNvPr id="8" name="Content Placeholder 3"/>
          <p:cNvSpPr txBox="1">
            <a:spLocks/>
          </p:cNvSpPr>
          <p:nvPr/>
        </p:nvSpPr>
        <p:spPr>
          <a:xfrm>
            <a:off x="6871281" y="3255698"/>
            <a:ext cx="4855664" cy="21458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ko-KR" altLang="en-US" sz="2000" dirty="0" smtClean="0"/>
              <a:t>다른 옷들에 대한 가격에 대한 정보는 </a:t>
            </a:r>
            <a:endParaRPr lang="en-US" altLang="ko-KR" sz="2000" dirty="0" smtClean="0"/>
          </a:p>
          <a:p>
            <a:pPr marL="0" indent="0" algn="ctr">
              <a:lnSpc>
                <a:spcPct val="150000"/>
              </a:lnSpc>
              <a:buNone/>
            </a:pPr>
            <a:r>
              <a:rPr lang="ko-KR" altLang="en-US" sz="2000" dirty="0" smtClean="0"/>
              <a:t>어느 태그에 있을까</a:t>
            </a:r>
            <a:r>
              <a:rPr lang="en-US" altLang="ko-KR" sz="2000" dirty="0" smtClean="0"/>
              <a:t>?? 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205260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DBD90B8E-7BB4-439A-B137-2A0C3491B084}"/>
              </a:ext>
            </a:extLst>
          </p:cNvPr>
          <p:cNvSpPr txBox="1">
            <a:spLocks/>
          </p:cNvSpPr>
          <p:nvPr/>
        </p:nvSpPr>
        <p:spPr>
          <a:xfrm>
            <a:off x="2544605" y="721621"/>
            <a:ext cx="5900724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Unit 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01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r>
              <a:rPr lang="ko-KR" altLang="en-US" sz="24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ㅣ</a:t>
            </a:r>
            <a:r>
              <a:rPr lang="en-US" altLang="ko-KR" sz="24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HTML</a:t>
            </a:r>
            <a:r>
              <a:rPr lang="ko-KR" altLang="en-US" sz="24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endParaRPr lang="ko-KR" altLang="en-US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8" name="Content Placeholder 3"/>
          <p:cNvSpPr txBox="1">
            <a:spLocks/>
          </p:cNvSpPr>
          <p:nvPr/>
        </p:nvSpPr>
        <p:spPr>
          <a:xfrm>
            <a:off x="556538" y="2695982"/>
            <a:ext cx="3497344" cy="2145861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altLang="ko-KR" sz="2000" dirty="0" smtClean="0"/>
              <a:t>&lt;p class=“price”&gt; 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en-US" altLang="ko-KR" sz="2000" dirty="0" smtClean="0"/>
              <a:t>&lt;del&gt; </a:t>
            </a:r>
            <a:r>
              <a:rPr lang="ko-KR" altLang="en-US" sz="2000" i="1" dirty="0" smtClean="0">
                <a:solidFill>
                  <a:schemeClr val="accent1"/>
                </a:solidFill>
              </a:rPr>
              <a:t>할인전 가격 </a:t>
            </a:r>
            <a:r>
              <a:rPr lang="en-US" altLang="ko-KR" sz="2000" dirty="0" smtClean="0"/>
              <a:t>&lt;/del&gt; 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ko-KR" altLang="en-US" sz="2000" i="1" dirty="0" smtClean="0">
                <a:solidFill>
                  <a:schemeClr val="accent1"/>
                </a:solidFill>
              </a:rPr>
              <a:t>가격정보</a:t>
            </a:r>
            <a:endParaRPr lang="en-US" altLang="ko-KR" sz="2000" i="1" dirty="0" smtClean="0">
              <a:solidFill>
                <a:schemeClr val="accent1"/>
              </a:solidFill>
            </a:endParaRPr>
          </a:p>
          <a:p>
            <a:pPr marL="0" indent="0" algn="ctr">
              <a:lnSpc>
                <a:spcPct val="150000"/>
              </a:lnSpc>
              <a:buNone/>
            </a:pPr>
            <a:r>
              <a:rPr lang="en-US" altLang="ko-KR" sz="2000" dirty="0" smtClean="0"/>
              <a:t>&lt;/p&gt;</a:t>
            </a:r>
            <a:endParaRPr lang="ko-KR" altLang="en-US" sz="2000" dirty="0"/>
          </a:p>
        </p:txBody>
      </p:sp>
      <p:sp>
        <p:nvSpPr>
          <p:cNvPr id="6" name="Content Placeholder 3"/>
          <p:cNvSpPr txBox="1">
            <a:spLocks/>
          </p:cNvSpPr>
          <p:nvPr/>
        </p:nvSpPr>
        <p:spPr>
          <a:xfrm>
            <a:off x="6919986" y="4073866"/>
            <a:ext cx="4855664" cy="21458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endParaRPr lang="ko-KR" altLang="en-US" sz="2000" dirty="0"/>
          </a:p>
        </p:txBody>
      </p:sp>
      <p:sp>
        <p:nvSpPr>
          <p:cNvPr id="7" name="Content Placeholder 3"/>
          <p:cNvSpPr txBox="1">
            <a:spLocks/>
          </p:cNvSpPr>
          <p:nvPr/>
        </p:nvSpPr>
        <p:spPr>
          <a:xfrm>
            <a:off x="4685121" y="2488676"/>
            <a:ext cx="7164371" cy="40158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dirty="0" smtClean="0"/>
              <a:t>옵션 </a:t>
            </a:r>
            <a:r>
              <a:rPr lang="en-US" altLang="ko-KR" dirty="0" smtClean="0"/>
              <a:t>1: </a:t>
            </a:r>
            <a:r>
              <a:rPr lang="en-US" altLang="ko-KR" dirty="0" err="1" smtClean="0"/>
              <a:t>Cntrl</a:t>
            </a:r>
            <a:r>
              <a:rPr lang="en-US" altLang="ko-KR" dirty="0" smtClean="0"/>
              <a:t> + F </a:t>
            </a:r>
            <a:r>
              <a:rPr lang="ko-KR" altLang="en-US" dirty="0" smtClean="0"/>
              <a:t>를 이용해서 </a:t>
            </a:r>
            <a:r>
              <a:rPr lang="en-US" altLang="ko-KR" dirty="0" smtClean="0"/>
              <a:t>class=“price” </a:t>
            </a:r>
            <a:r>
              <a:rPr lang="ko-KR" altLang="en-US" dirty="0" smtClean="0"/>
              <a:t>를 찾은 뒤 가격정보를 손으로 스크랩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 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ko-KR" altLang="en-US" dirty="0" smtClean="0">
                <a:solidFill>
                  <a:srgbClr val="FF0000"/>
                </a:solidFill>
              </a:rPr>
              <a:t>옵션 </a:t>
            </a:r>
            <a:r>
              <a:rPr lang="en-US" altLang="ko-KR" dirty="0" smtClean="0">
                <a:solidFill>
                  <a:srgbClr val="FF0000"/>
                </a:solidFill>
              </a:rPr>
              <a:t>2 : </a:t>
            </a:r>
            <a:r>
              <a:rPr lang="en-US" altLang="ko-KR" dirty="0" err="1" smtClean="0">
                <a:solidFill>
                  <a:srgbClr val="FF0000"/>
                </a:solidFill>
              </a:rPr>
              <a:t>Beautifulsoup</a:t>
            </a:r>
            <a:r>
              <a:rPr lang="en-US" altLang="ko-KR" dirty="0" smtClean="0">
                <a:solidFill>
                  <a:srgbClr val="FF0000"/>
                </a:solidFill>
              </a:rPr>
              <a:t> </a:t>
            </a:r>
            <a:r>
              <a:rPr lang="ko-KR" altLang="en-US" dirty="0" smtClean="0">
                <a:solidFill>
                  <a:srgbClr val="FF0000"/>
                </a:solidFill>
              </a:rPr>
              <a:t>라이브러리를 이용</a:t>
            </a:r>
            <a:r>
              <a:rPr lang="en-US" altLang="ko-KR" dirty="0" smtClean="0">
                <a:solidFill>
                  <a:srgbClr val="FF0000"/>
                </a:solidFill>
              </a:rPr>
              <a:t>! 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7423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자유형: 도형 2">
            <a:extLst>
              <a:ext uri="{FF2B5EF4-FFF2-40B4-BE49-F238E27FC236}">
                <a16:creationId xmlns:a16="http://schemas.microsoft.com/office/drawing/2014/main" id="{F84B8BCE-D08E-4808-B7A8-A3B3155E0C90}"/>
              </a:ext>
            </a:extLst>
          </p:cNvPr>
          <p:cNvSpPr/>
          <p:nvPr/>
        </p:nvSpPr>
        <p:spPr>
          <a:xfrm rot="16200000">
            <a:off x="-2153920" y="2661920"/>
            <a:ext cx="6350000" cy="2042160"/>
          </a:xfrm>
          <a:custGeom>
            <a:avLst/>
            <a:gdLst>
              <a:gd name="connsiteX0" fmla="*/ 4804816 w 4804816"/>
              <a:gd name="connsiteY0" fmla="*/ 0 h 1400970"/>
              <a:gd name="connsiteX1" fmla="*/ 4804816 w 4804816"/>
              <a:gd name="connsiteY1" fmla="*/ 984813 h 1400970"/>
              <a:gd name="connsiteX2" fmla="*/ 4376936 w 4804816"/>
              <a:gd name="connsiteY2" fmla="*/ 1400970 h 1400970"/>
              <a:gd name="connsiteX3" fmla="*/ 0 w 4804816"/>
              <a:gd name="connsiteY3" fmla="*/ 1400970 h 1400970"/>
              <a:gd name="connsiteX4" fmla="*/ 0 w 4804816"/>
              <a:gd name="connsiteY4" fmla="*/ 0 h 1400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04816" h="1400970">
                <a:moveTo>
                  <a:pt x="4804816" y="0"/>
                </a:moveTo>
                <a:lnTo>
                  <a:pt x="4804816" y="984813"/>
                </a:lnTo>
                <a:cubicBezTo>
                  <a:pt x="4804816" y="1214650"/>
                  <a:pt x="4613247" y="1400970"/>
                  <a:pt x="4376936" y="1400970"/>
                </a:cubicBezTo>
                <a:lnTo>
                  <a:pt x="0" y="140097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B78C6F52-6F77-4831-BC0D-EC58C3AB448D}"/>
              </a:ext>
            </a:extLst>
          </p:cNvPr>
          <p:cNvSpPr/>
          <p:nvPr/>
        </p:nvSpPr>
        <p:spPr>
          <a:xfrm rot="5400000">
            <a:off x="-1806802" y="3466241"/>
            <a:ext cx="637448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8000" spc="600" dirty="0">
                <a:solidFill>
                  <a:schemeClr val="bg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Contents</a:t>
            </a:r>
            <a:endParaRPr lang="ko-KR" altLang="en-US" sz="8000" spc="600" dirty="0">
              <a:solidFill>
                <a:schemeClr val="bg1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281D24A-4D8F-44B9-ACFB-4495BCABF5AE}"/>
              </a:ext>
            </a:extLst>
          </p:cNvPr>
          <p:cNvCxnSpPr>
            <a:cxnSpLocks/>
          </p:cNvCxnSpPr>
          <p:nvPr/>
        </p:nvCxnSpPr>
        <p:spPr>
          <a:xfrm>
            <a:off x="3326160" y="1472615"/>
            <a:ext cx="8865840" cy="0"/>
          </a:xfrm>
          <a:prstGeom prst="line">
            <a:avLst/>
          </a:prstGeom>
          <a:ln w="635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502BC670-7D5C-46E1-BB3B-7122ACEA5ECA}"/>
              </a:ext>
            </a:extLst>
          </p:cNvPr>
          <p:cNvGrpSpPr/>
          <p:nvPr/>
        </p:nvGrpSpPr>
        <p:grpSpPr>
          <a:xfrm>
            <a:off x="3326160" y="1668319"/>
            <a:ext cx="8865840" cy="704706"/>
            <a:chOff x="2411760" y="1347614"/>
            <a:chExt cx="9780240" cy="704706"/>
          </a:xfrm>
        </p:grpSpPr>
        <p:sp>
          <p:nvSpPr>
            <p:cNvPr id="9" name="제목 1">
              <a:extLst>
                <a:ext uri="{FF2B5EF4-FFF2-40B4-BE49-F238E27FC236}">
                  <a16:creationId xmlns:a16="http://schemas.microsoft.com/office/drawing/2014/main" id="{44A2FBF2-6092-4CB2-8171-1873819480CA}"/>
                </a:ext>
              </a:extLst>
            </p:cNvPr>
            <p:cNvSpPr txBox="1">
              <a:spLocks/>
            </p:cNvSpPr>
            <p:nvPr/>
          </p:nvSpPr>
          <p:spPr>
            <a:xfrm>
              <a:off x="2411760" y="1347614"/>
              <a:ext cx="9516080" cy="70470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1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ko-KR" sz="2800" spc="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U</a:t>
              </a:r>
              <a:r>
                <a:rPr lang="en-US" altLang="ko-KR" sz="2400" spc="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nit</a:t>
              </a:r>
              <a:r>
                <a:rPr lang="en-US" altLang="ko-KR" sz="2800" spc="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  </a:t>
              </a:r>
              <a:r>
                <a:rPr lang="en-US" altLang="ko-KR" sz="2400" spc="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01</a:t>
              </a:r>
              <a:r>
                <a:rPr lang="en-US" altLang="ko-KR" sz="2800" spc="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 </a:t>
              </a:r>
              <a:r>
                <a:rPr lang="ko-KR" altLang="en-US" sz="2800" spc="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ㅣ소개 </a:t>
              </a:r>
              <a:endParaRPr lang="ko-KR" altLang="en-US" sz="2400" spc="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endParaRPr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6BACCA40-37BF-4D6D-8755-E6FA739B6EF0}"/>
                </a:ext>
              </a:extLst>
            </p:cNvPr>
            <p:cNvCxnSpPr>
              <a:cxnSpLocks/>
            </p:cNvCxnSpPr>
            <p:nvPr/>
          </p:nvCxnSpPr>
          <p:spPr>
            <a:xfrm>
              <a:off x="2411760" y="2042160"/>
              <a:ext cx="978024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46D52862-8BED-4B68-8FDF-6A99084D37F9}"/>
              </a:ext>
            </a:extLst>
          </p:cNvPr>
          <p:cNvGrpSpPr/>
          <p:nvPr/>
        </p:nvGrpSpPr>
        <p:grpSpPr>
          <a:xfrm>
            <a:off x="3326160" y="2548409"/>
            <a:ext cx="8865840" cy="704706"/>
            <a:chOff x="2411760" y="1347614"/>
            <a:chExt cx="9780240" cy="704706"/>
          </a:xfrm>
        </p:grpSpPr>
        <p:sp>
          <p:nvSpPr>
            <p:cNvPr id="47" name="제목 1">
              <a:extLst>
                <a:ext uri="{FF2B5EF4-FFF2-40B4-BE49-F238E27FC236}">
                  <a16:creationId xmlns:a16="http://schemas.microsoft.com/office/drawing/2014/main" id="{7A5C544E-43CC-4D28-A824-52BD8E464588}"/>
                </a:ext>
              </a:extLst>
            </p:cNvPr>
            <p:cNvSpPr txBox="1">
              <a:spLocks/>
            </p:cNvSpPr>
            <p:nvPr/>
          </p:nvSpPr>
          <p:spPr>
            <a:xfrm>
              <a:off x="2411760" y="1347614"/>
              <a:ext cx="9516080" cy="704706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1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ko-KR" sz="2800" spc="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U</a:t>
              </a:r>
              <a:r>
                <a:rPr lang="en-US" altLang="ko-KR" sz="2400" spc="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nit</a:t>
              </a:r>
              <a:r>
                <a:rPr lang="en-US" altLang="ko-KR" sz="2800" spc="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  </a:t>
              </a:r>
              <a:r>
                <a:rPr lang="en-US" altLang="ko-KR" sz="2400" spc="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02</a:t>
              </a:r>
              <a:r>
                <a:rPr lang="en-US" altLang="ko-KR" sz="2800" spc="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 </a:t>
              </a:r>
              <a:r>
                <a:rPr lang="ko-KR" altLang="en-US" sz="2800" spc="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ㅣ</a:t>
              </a:r>
              <a:r>
                <a:rPr lang="en-US" altLang="ko-KR" sz="2800" spc="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Beautiful Soup </a:t>
              </a:r>
              <a:endParaRPr lang="ko-KR" altLang="en-US" sz="2400" spc="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endParaRPr>
            </a:p>
          </p:txBody>
        </p:sp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0F14E9BF-2023-4CC2-8B3B-4D3412F8D5CA}"/>
                </a:ext>
              </a:extLst>
            </p:cNvPr>
            <p:cNvCxnSpPr>
              <a:cxnSpLocks/>
            </p:cNvCxnSpPr>
            <p:nvPr/>
          </p:nvCxnSpPr>
          <p:spPr>
            <a:xfrm>
              <a:off x="2411760" y="2042160"/>
              <a:ext cx="978024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990BA534-3615-433E-9FEE-51361DD55D2A}"/>
              </a:ext>
            </a:extLst>
          </p:cNvPr>
          <p:cNvGrpSpPr/>
          <p:nvPr/>
        </p:nvGrpSpPr>
        <p:grpSpPr>
          <a:xfrm>
            <a:off x="3326160" y="3428499"/>
            <a:ext cx="8865840" cy="704706"/>
            <a:chOff x="2411760" y="1347614"/>
            <a:chExt cx="9780240" cy="704706"/>
          </a:xfrm>
        </p:grpSpPr>
        <p:sp>
          <p:nvSpPr>
            <p:cNvPr id="50" name="제목 1">
              <a:extLst>
                <a:ext uri="{FF2B5EF4-FFF2-40B4-BE49-F238E27FC236}">
                  <a16:creationId xmlns:a16="http://schemas.microsoft.com/office/drawing/2014/main" id="{1A7530AE-9758-4C4A-A159-87D760396B00}"/>
                </a:ext>
              </a:extLst>
            </p:cNvPr>
            <p:cNvSpPr txBox="1">
              <a:spLocks/>
            </p:cNvSpPr>
            <p:nvPr/>
          </p:nvSpPr>
          <p:spPr>
            <a:xfrm>
              <a:off x="2411760" y="1347614"/>
              <a:ext cx="9516080" cy="70470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1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ko-KR" sz="2800" spc="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U</a:t>
              </a:r>
              <a:r>
                <a:rPr lang="en-US" altLang="ko-KR" sz="2400" spc="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nit</a:t>
              </a:r>
              <a:r>
                <a:rPr lang="en-US" altLang="ko-KR" sz="2800" spc="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  </a:t>
              </a:r>
              <a:r>
                <a:rPr lang="en-US" altLang="ko-KR" sz="2400" spc="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03</a:t>
              </a:r>
              <a:r>
                <a:rPr lang="en-US" altLang="ko-KR" sz="2800" spc="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 </a:t>
              </a:r>
              <a:r>
                <a:rPr lang="ko-KR" altLang="en-US" sz="2800" spc="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ㅣ실용적 팁 </a:t>
              </a:r>
              <a:r>
                <a:rPr lang="en-US" altLang="ko-KR" sz="2800" spc="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(</a:t>
              </a:r>
              <a:r>
                <a:rPr lang="ko-KR" altLang="en-US" sz="2800" spc="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다이나믹 페이지</a:t>
              </a:r>
              <a:r>
                <a:rPr lang="en-US" altLang="ko-KR" sz="2800" spc="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 </a:t>
              </a:r>
              <a:r>
                <a:rPr lang="en-US" altLang="ko-KR" sz="2800" spc="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/ API </a:t>
              </a:r>
              <a:r>
                <a:rPr lang="ko-KR" altLang="en-US" sz="2800" spc="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이용</a:t>
              </a:r>
              <a:r>
                <a:rPr lang="en-US" altLang="ko-KR" sz="2800" spc="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)</a:t>
              </a:r>
              <a:endParaRPr lang="ko-KR" altLang="en-US" sz="2400" spc="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endParaRPr>
            </a:p>
          </p:txBody>
        </p:sp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494FE288-FAAD-43D9-8AC1-7D319C65D730}"/>
                </a:ext>
              </a:extLst>
            </p:cNvPr>
            <p:cNvCxnSpPr>
              <a:cxnSpLocks/>
            </p:cNvCxnSpPr>
            <p:nvPr/>
          </p:nvCxnSpPr>
          <p:spPr>
            <a:xfrm>
              <a:off x="2411760" y="2042160"/>
              <a:ext cx="978024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0C6B1281-EA45-4694-88A8-FDC1F6E1CE2D}"/>
              </a:ext>
            </a:extLst>
          </p:cNvPr>
          <p:cNvGrpSpPr/>
          <p:nvPr/>
        </p:nvGrpSpPr>
        <p:grpSpPr>
          <a:xfrm>
            <a:off x="3326160" y="4308589"/>
            <a:ext cx="8865840" cy="704706"/>
            <a:chOff x="2411760" y="1347614"/>
            <a:chExt cx="9780240" cy="704706"/>
          </a:xfrm>
        </p:grpSpPr>
        <p:sp>
          <p:nvSpPr>
            <p:cNvPr id="53" name="제목 1">
              <a:extLst>
                <a:ext uri="{FF2B5EF4-FFF2-40B4-BE49-F238E27FC236}">
                  <a16:creationId xmlns:a16="http://schemas.microsoft.com/office/drawing/2014/main" id="{FADE99C0-471E-4EA4-9B0F-AD95B8DEB907}"/>
                </a:ext>
              </a:extLst>
            </p:cNvPr>
            <p:cNvSpPr txBox="1">
              <a:spLocks/>
            </p:cNvSpPr>
            <p:nvPr/>
          </p:nvSpPr>
          <p:spPr>
            <a:xfrm>
              <a:off x="2411760" y="1347614"/>
              <a:ext cx="9516080" cy="70470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1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ko-KR" sz="2800" spc="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U</a:t>
              </a:r>
              <a:r>
                <a:rPr lang="en-US" altLang="ko-KR" sz="2400" spc="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nit</a:t>
              </a:r>
              <a:r>
                <a:rPr lang="en-US" altLang="ko-KR" sz="2800" spc="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  </a:t>
              </a:r>
              <a:r>
                <a:rPr lang="en-US" altLang="ko-KR" sz="2400" spc="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04</a:t>
              </a:r>
              <a:r>
                <a:rPr lang="en-US" altLang="ko-KR" sz="2800" spc="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 </a:t>
              </a:r>
              <a:r>
                <a:rPr lang="ko-KR" altLang="en-US" sz="2800" spc="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ㅣ과제 설명  </a:t>
              </a:r>
              <a:endParaRPr lang="ko-KR" altLang="en-US" sz="2400" spc="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endParaRPr>
            </a:p>
          </p:txBody>
        </p: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EEF71443-2C50-4C95-8F67-D1353A25E15E}"/>
                </a:ext>
              </a:extLst>
            </p:cNvPr>
            <p:cNvCxnSpPr>
              <a:cxnSpLocks/>
            </p:cNvCxnSpPr>
            <p:nvPr/>
          </p:nvCxnSpPr>
          <p:spPr>
            <a:xfrm>
              <a:off x="2411760" y="2042160"/>
              <a:ext cx="978024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50792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DBD90B8E-7BB4-439A-B137-2A0C3491B084}"/>
              </a:ext>
            </a:extLst>
          </p:cNvPr>
          <p:cNvSpPr txBox="1">
            <a:spLocks/>
          </p:cNvSpPr>
          <p:nvPr/>
        </p:nvSpPr>
        <p:spPr>
          <a:xfrm>
            <a:off x="2544605" y="721621"/>
            <a:ext cx="5900724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Unit 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r>
              <a:rPr lang="en-US" altLang="ko-KR" sz="2400" spc="3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02</a:t>
            </a:r>
            <a:r>
              <a:rPr lang="en-US" altLang="ko-KR" sz="24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r>
              <a:rPr lang="ko-KR" altLang="en-US" sz="24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ㅣ</a:t>
            </a:r>
            <a:r>
              <a:rPr lang="en-US" altLang="ko-KR" sz="2400" spc="-15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BeautifulSoup</a:t>
            </a:r>
            <a:r>
              <a:rPr lang="ko-KR" altLang="en-US" sz="24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endParaRPr lang="ko-KR" altLang="en-US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85397" y="1582615"/>
            <a:ext cx="6298208" cy="717525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dirty="0" err="1" smtClean="0"/>
              <a:t>BeautifulSoup</a:t>
            </a:r>
            <a:r>
              <a:rPr lang="en-US" altLang="ko-KR" dirty="0" smtClean="0"/>
              <a:t> </a:t>
            </a:r>
            <a:r>
              <a:rPr lang="ko-KR" altLang="en-US" dirty="0" smtClean="0"/>
              <a:t>이란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7" name="Content Placeholder 3"/>
          <p:cNvSpPr txBox="1">
            <a:spLocks/>
          </p:cNvSpPr>
          <p:nvPr/>
        </p:nvSpPr>
        <p:spPr>
          <a:xfrm>
            <a:off x="801747" y="2300140"/>
            <a:ext cx="10812076" cy="40158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dirty="0" smtClean="0"/>
              <a:t>파이썬으로 쓰여진 </a:t>
            </a:r>
            <a:r>
              <a:rPr lang="en-US" altLang="ko-KR" dirty="0" smtClean="0">
                <a:solidFill>
                  <a:srgbClr val="FF0000"/>
                </a:solidFill>
              </a:rPr>
              <a:t>HTML Parser</a:t>
            </a:r>
            <a:r>
              <a:rPr lang="en-US" altLang="ko-KR" dirty="0" smtClean="0"/>
              <a:t>; </a:t>
            </a:r>
            <a:r>
              <a:rPr lang="ko-KR" altLang="en-US" dirty="0" smtClean="0"/>
              <a:t>즉</a:t>
            </a:r>
            <a:r>
              <a:rPr lang="en-US" altLang="ko-KR" dirty="0" smtClean="0"/>
              <a:t>, </a:t>
            </a:r>
            <a:r>
              <a:rPr lang="ko-KR" altLang="en-US" dirty="0" smtClean="0"/>
              <a:t>구조를 분석하고 </a:t>
            </a:r>
            <a:r>
              <a:rPr lang="en-US" altLang="ko-KR" u="sng" dirty="0" smtClean="0"/>
              <a:t>HTML </a:t>
            </a:r>
            <a:r>
              <a:rPr lang="ko-KR" altLang="en-US" u="sng" dirty="0" smtClean="0"/>
              <a:t>로 쓰여진 문서를 용이하게 읽는데 도움을</a:t>
            </a:r>
            <a:r>
              <a:rPr lang="ko-KR" altLang="en-US" dirty="0" smtClean="0"/>
              <a:t> 주는 라이브러리 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ko-KR" altLang="en-US" dirty="0" smtClean="0"/>
              <a:t>성능은 느린편이지만 </a:t>
            </a:r>
            <a:r>
              <a:rPr lang="ko-KR" altLang="en-US" dirty="0" smtClean="0">
                <a:solidFill>
                  <a:srgbClr val="FF0000"/>
                </a:solidFill>
              </a:rPr>
              <a:t>사용이 쉬운 편 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dirty="0" smtClean="0"/>
              <a:t>다른 대안으로는 </a:t>
            </a:r>
            <a:r>
              <a:rPr lang="en-US" altLang="ko-KR" dirty="0" smtClean="0"/>
              <a:t>regular expression, </a:t>
            </a:r>
            <a:r>
              <a:rPr lang="en-US" altLang="ko-KR" dirty="0" err="1" smtClean="0"/>
              <a:t>Lxml</a:t>
            </a:r>
            <a:r>
              <a:rPr lang="en-US" altLang="ko-KR" dirty="0" smtClean="0"/>
              <a:t>, </a:t>
            </a:r>
            <a:r>
              <a:rPr lang="en-US" altLang="ko-KR" dirty="0" err="1" smtClean="0">
                <a:solidFill>
                  <a:srgbClr val="FF0000"/>
                </a:solidFill>
              </a:rPr>
              <a:t>Scrapy</a:t>
            </a:r>
            <a:r>
              <a:rPr lang="en-US" altLang="ko-KR" dirty="0" smtClean="0"/>
              <a:t> </a:t>
            </a:r>
            <a:r>
              <a:rPr lang="ko-KR" altLang="en-US" dirty="0" smtClean="0"/>
              <a:t>등 </a:t>
            </a:r>
            <a:r>
              <a:rPr lang="en-US" altLang="ko-KR" dirty="0" smtClean="0"/>
              <a:t>.. </a:t>
            </a:r>
          </a:p>
        </p:txBody>
      </p:sp>
    </p:spTree>
    <p:extLst>
      <p:ext uri="{BB962C8B-B14F-4D97-AF65-F5344CB8AC3E}">
        <p14:creationId xmlns:p14="http://schemas.microsoft.com/office/powerpoint/2010/main" val="1750134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자유형: 도형 2">
            <a:extLst>
              <a:ext uri="{FF2B5EF4-FFF2-40B4-BE49-F238E27FC236}">
                <a16:creationId xmlns:a16="http://schemas.microsoft.com/office/drawing/2014/main" id="{F84B8BCE-D08E-4808-B7A8-A3B3155E0C90}"/>
              </a:ext>
            </a:extLst>
          </p:cNvPr>
          <p:cNvSpPr/>
          <p:nvPr/>
        </p:nvSpPr>
        <p:spPr>
          <a:xfrm rot="16200000">
            <a:off x="-2153920" y="2661920"/>
            <a:ext cx="6350000" cy="2042160"/>
          </a:xfrm>
          <a:custGeom>
            <a:avLst/>
            <a:gdLst>
              <a:gd name="connsiteX0" fmla="*/ 4804816 w 4804816"/>
              <a:gd name="connsiteY0" fmla="*/ 0 h 1400970"/>
              <a:gd name="connsiteX1" fmla="*/ 4804816 w 4804816"/>
              <a:gd name="connsiteY1" fmla="*/ 984813 h 1400970"/>
              <a:gd name="connsiteX2" fmla="*/ 4376936 w 4804816"/>
              <a:gd name="connsiteY2" fmla="*/ 1400970 h 1400970"/>
              <a:gd name="connsiteX3" fmla="*/ 0 w 4804816"/>
              <a:gd name="connsiteY3" fmla="*/ 1400970 h 1400970"/>
              <a:gd name="connsiteX4" fmla="*/ 0 w 4804816"/>
              <a:gd name="connsiteY4" fmla="*/ 0 h 1400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04816" h="1400970">
                <a:moveTo>
                  <a:pt x="4804816" y="0"/>
                </a:moveTo>
                <a:lnTo>
                  <a:pt x="4804816" y="984813"/>
                </a:lnTo>
                <a:cubicBezTo>
                  <a:pt x="4804816" y="1214650"/>
                  <a:pt x="4613247" y="1400970"/>
                  <a:pt x="4376936" y="1400970"/>
                </a:cubicBezTo>
                <a:lnTo>
                  <a:pt x="0" y="140097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B78C6F52-6F77-4831-BC0D-EC58C3AB448D}"/>
              </a:ext>
            </a:extLst>
          </p:cNvPr>
          <p:cNvSpPr/>
          <p:nvPr/>
        </p:nvSpPr>
        <p:spPr>
          <a:xfrm rot="5400000">
            <a:off x="-1806802" y="3466241"/>
            <a:ext cx="637448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8000" spc="600" dirty="0">
                <a:solidFill>
                  <a:schemeClr val="bg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Contents</a:t>
            </a:r>
            <a:endParaRPr lang="ko-KR" altLang="en-US" sz="8000" spc="600" dirty="0">
              <a:solidFill>
                <a:schemeClr val="bg1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281D24A-4D8F-44B9-ACFB-4495BCABF5AE}"/>
              </a:ext>
            </a:extLst>
          </p:cNvPr>
          <p:cNvCxnSpPr>
            <a:cxnSpLocks/>
          </p:cNvCxnSpPr>
          <p:nvPr/>
        </p:nvCxnSpPr>
        <p:spPr>
          <a:xfrm>
            <a:off x="3326160" y="1472615"/>
            <a:ext cx="8865840" cy="0"/>
          </a:xfrm>
          <a:prstGeom prst="line">
            <a:avLst/>
          </a:prstGeom>
          <a:ln w="635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502BC670-7D5C-46E1-BB3B-7122ACEA5ECA}"/>
              </a:ext>
            </a:extLst>
          </p:cNvPr>
          <p:cNvGrpSpPr/>
          <p:nvPr/>
        </p:nvGrpSpPr>
        <p:grpSpPr>
          <a:xfrm>
            <a:off x="3326160" y="1668319"/>
            <a:ext cx="8865840" cy="704706"/>
            <a:chOff x="2411760" y="1347614"/>
            <a:chExt cx="9780240" cy="704706"/>
          </a:xfrm>
        </p:grpSpPr>
        <p:sp>
          <p:nvSpPr>
            <p:cNvPr id="9" name="제목 1">
              <a:extLst>
                <a:ext uri="{FF2B5EF4-FFF2-40B4-BE49-F238E27FC236}">
                  <a16:creationId xmlns:a16="http://schemas.microsoft.com/office/drawing/2014/main" id="{44A2FBF2-6092-4CB2-8171-1873819480CA}"/>
                </a:ext>
              </a:extLst>
            </p:cNvPr>
            <p:cNvSpPr txBox="1">
              <a:spLocks/>
            </p:cNvSpPr>
            <p:nvPr/>
          </p:nvSpPr>
          <p:spPr>
            <a:xfrm>
              <a:off x="2411760" y="1347614"/>
              <a:ext cx="9516080" cy="70470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1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ko-KR" sz="2800" spc="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U</a:t>
              </a:r>
              <a:r>
                <a:rPr lang="en-US" altLang="ko-KR" sz="2400" spc="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nit</a:t>
              </a:r>
              <a:r>
                <a:rPr lang="en-US" altLang="ko-KR" sz="2800" spc="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  </a:t>
              </a:r>
              <a:r>
                <a:rPr lang="en-US" altLang="ko-KR" sz="2400" spc="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01</a:t>
              </a:r>
              <a:r>
                <a:rPr lang="en-US" altLang="ko-KR" sz="2800" spc="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 </a:t>
              </a:r>
              <a:r>
                <a:rPr lang="ko-KR" altLang="en-US" sz="2800" spc="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ㅣ소개 </a:t>
              </a:r>
              <a:endParaRPr lang="ko-KR" altLang="en-US" sz="2400" spc="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endParaRPr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6BACCA40-37BF-4D6D-8755-E6FA739B6EF0}"/>
                </a:ext>
              </a:extLst>
            </p:cNvPr>
            <p:cNvCxnSpPr>
              <a:cxnSpLocks/>
            </p:cNvCxnSpPr>
            <p:nvPr/>
          </p:nvCxnSpPr>
          <p:spPr>
            <a:xfrm>
              <a:off x="2411760" y="2042160"/>
              <a:ext cx="978024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46D52862-8BED-4B68-8FDF-6A99084D37F9}"/>
              </a:ext>
            </a:extLst>
          </p:cNvPr>
          <p:cNvGrpSpPr/>
          <p:nvPr/>
        </p:nvGrpSpPr>
        <p:grpSpPr>
          <a:xfrm>
            <a:off x="3326160" y="2548409"/>
            <a:ext cx="8865840" cy="704706"/>
            <a:chOff x="2411760" y="1347614"/>
            <a:chExt cx="9780240" cy="704706"/>
          </a:xfrm>
        </p:grpSpPr>
        <p:sp>
          <p:nvSpPr>
            <p:cNvPr id="47" name="제목 1">
              <a:extLst>
                <a:ext uri="{FF2B5EF4-FFF2-40B4-BE49-F238E27FC236}">
                  <a16:creationId xmlns:a16="http://schemas.microsoft.com/office/drawing/2014/main" id="{7A5C544E-43CC-4D28-A824-52BD8E464588}"/>
                </a:ext>
              </a:extLst>
            </p:cNvPr>
            <p:cNvSpPr txBox="1">
              <a:spLocks/>
            </p:cNvSpPr>
            <p:nvPr/>
          </p:nvSpPr>
          <p:spPr>
            <a:xfrm>
              <a:off x="2411760" y="1347614"/>
              <a:ext cx="9516080" cy="70470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1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ko-KR" sz="2800" spc="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U</a:t>
              </a:r>
              <a:r>
                <a:rPr lang="en-US" altLang="ko-KR" sz="2400" spc="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nit</a:t>
              </a:r>
              <a:r>
                <a:rPr lang="en-US" altLang="ko-KR" sz="2800" spc="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  </a:t>
              </a:r>
              <a:r>
                <a:rPr lang="en-US" altLang="ko-KR" sz="2400" spc="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02</a:t>
              </a:r>
              <a:r>
                <a:rPr lang="en-US" altLang="ko-KR" sz="2800" spc="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 </a:t>
              </a:r>
              <a:r>
                <a:rPr lang="ko-KR" altLang="en-US" sz="2800" spc="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ㅣ</a:t>
              </a:r>
              <a:r>
                <a:rPr lang="en-US" altLang="ko-KR" sz="2800" spc="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Beautiful Soup </a:t>
              </a:r>
              <a:endParaRPr lang="ko-KR" altLang="en-US" sz="2400" spc="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endParaRPr>
            </a:p>
          </p:txBody>
        </p:sp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0F14E9BF-2023-4CC2-8B3B-4D3412F8D5CA}"/>
                </a:ext>
              </a:extLst>
            </p:cNvPr>
            <p:cNvCxnSpPr>
              <a:cxnSpLocks/>
            </p:cNvCxnSpPr>
            <p:nvPr/>
          </p:nvCxnSpPr>
          <p:spPr>
            <a:xfrm>
              <a:off x="2411760" y="2042160"/>
              <a:ext cx="978024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990BA534-3615-433E-9FEE-51361DD55D2A}"/>
              </a:ext>
            </a:extLst>
          </p:cNvPr>
          <p:cNvGrpSpPr/>
          <p:nvPr/>
        </p:nvGrpSpPr>
        <p:grpSpPr>
          <a:xfrm>
            <a:off x="3326160" y="3428499"/>
            <a:ext cx="8865840" cy="704706"/>
            <a:chOff x="2411760" y="1347614"/>
            <a:chExt cx="9780240" cy="704706"/>
          </a:xfrm>
        </p:grpSpPr>
        <p:sp>
          <p:nvSpPr>
            <p:cNvPr id="50" name="제목 1">
              <a:extLst>
                <a:ext uri="{FF2B5EF4-FFF2-40B4-BE49-F238E27FC236}">
                  <a16:creationId xmlns:a16="http://schemas.microsoft.com/office/drawing/2014/main" id="{1A7530AE-9758-4C4A-A159-87D760396B00}"/>
                </a:ext>
              </a:extLst>
            </p:cNvPr>
            <p:cNvSpPr txBox="1">
              <a:spLocks/>
            </p:cNvSpPr>
            <p:nvPr/>
          </p:nvSpPr>
          <p:spPr>
            <a:xfrm>
              <a:off x="2411760" y="1347614"/>
              <a:ext cx="9516080" cy="70470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1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ko-KR" sz="2800" spc="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U</a:t>
              </a:r>
              <a:r>
                <a:rPr lang="en-US" altLang="ko-KR" sz="2400" spc="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nit</a:t>
              </a:r>
              <a:r>
                <a:rPr lang="en-US" altLang="ko-KR" sz="2800" spc="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  </a:t>
              </a:r>
              <a:r>
                <a:rPr lang="en-US" altLang="ko-KR" sz="2400" spc="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03</a:t>
              </a:r>
              <a:r>
                <a:rPr lang="en-US" altLang="ko-KR" sz="2800" spc="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 </a:t>
              </a:r>
              <a:r>
                <a:rPr lang="ko-KR" altLang="en-US" sz="2800" spc="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ㅣ실용적 팁 </a:t>
              </a:r>
              <a:r>
                <a:rPr lang="en-US" altLang="ko-KR" sz="2800" spc="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( </a:t>
              </a:r>
              <a:r>
                <a:rPr lang="ko-KR" altLang="en-US" sz="2800" spc="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다이나믹 페이지</a:t>
              </a:r>
              <a:r>
                <a:rPr lang="en-US" altLang="ko-KR" sz="2800" spc="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 </a:t>
              </a:r>
              <a:r>
                <a:rPr lang="en-US" altLang="ko-KR" sz="2800" spc="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/ API </a:t>
              </a:r>
              <a:r>
                <a:rPr lang="ko-KR" altLang="en-US" sz="2800" spc="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이용</a:t>
              </a:r>
              <a:r>
                <a:rPr lang="en-US" altLang="ko-KR" sz="2800" spc="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)</a:t>
              </a:r>
              <a:endParaRPr lang="ko-KR" altLang="en-US" sz="2400" spc="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endParaRPr>
            </a:p>
          </p:txBody>
        </p:sp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494FE288-FAAD-43D9-8AC1-7D319C65D730}"/>
                </a:ext>
              </a:extLst>
            </p:cNvPr>
            <p:cNvCxnSpPr>
              <a:cxnSpLocks/>
            </p:cNvCxnSpPr>
            <p:nvPr/>
          </p:nvCxnSpPr>
          <p:spPr>
            <a:xfrm>
              <a:off x="2411760" y="2042160"/>
              <a:ext cx="978024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0C6B1281-EA45-4694-88A8-FDC1F6E1CE2D}"/>
              </a:ext>
            </a:extLst>
          </p:cNvPr>
          <p:cNvGrpSpPr/>
          <p:nvPr/>
        </p:nvGrpSpPr>
        <p:grpSpPr>
          <a:xfrm>
            <a:off x="3326160" y="4308589"/>
            <a:ext cx="8865840" cy="704706"/>
            <a:chOff x="2411760" y="1347614"/>
            <a:chExt cx="9780240" cy="704706"/>
          </a:xfrm>
        </p:grpSpPr>
        <p:sp>
          <p:nvSpPr>
            <p:cNvPr id="53" name="제목 1">
              <a:extLst>
                <a:ext uri="{FF2B5EF4-FFF2-40B4-BE49-F238E27FC236}">
                  <a16:creationId xmlns:a16="http://schemas.microsoft.com/office/drawing/2014/main" id="{FADE99C0-471E-4EA4-9B0F-AD95B8DEB907}"/>
                </a:ext>
              </a:extLst>
            </p:cNvPr>
            <p:cNvSpPr txBox="1">
              <a:spLocks/>
            </p:cNvSpPr>
            <p:nvPr/>
          </p:nvSpPr>
          <p:spPr>
            <a:xfrm>
              <a:off x="2411760" y="1347614"/>
              <a:ext cx="9516080" cy="70470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1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ko-KR" sz="2800" spc="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U</a:t>
              </a:r>
              <a:r>
                <a:rPr lang="en-US" altLang="ko-KR" sz="2400" spc="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nit</a:t>
              </a:r>
              <a:r>
                <a:rPr lang="en-US" altLang="ko-KR" sz="2800" spc="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  </a:t>
              </a:r>
              <a:r>
                <a:rPr lang="en-US" altLang="ko-KR" sz="2400" spc="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04</a:t>
              </a:r>
              <a:r>
                <a:rPr lang="en-US" altLang="ko-KR" sz="2800" spc="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 </a:t>
              </a:r>
              <a:r>
                <a:rPr lang="ko-KR" altLang="en-US" sz="2800" spc="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ㅣ과제 설명  </a:t>
              </a:r>
              <a:endParaRPr lang="ko-KR" altLang="en-US" sz="2400" spc="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endParaRPr>
            </a:p>
          </p:txBody>
        </p: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EEF71443-2C50-4C95-8F67-D1353A25E15E}"/>
                </a:ext>
              </a:extLst>
            </p:cNvPr>
            <p:cNvCxnSpPr>
              <a:cxnSpLocks/>
            </p:cNvCxnSpPr>
            <p:nvPr/>
          </p:nvCxnSpPr>
          <p:spPr>
            <a:xfrm>
              <a:off x="2411760" y="2042160"/>
              <a:ext cx="978024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25311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DBD90B8E-7BB4-439A-B137-2A0C3491B084}"/>
              </a:ext>
            </a:extLst>
          </p:cNvPr>
          <p:cNvSpPr txBox="1">
            <a:spLocks/>
          </p:cNvSpPr>
          <p:nvPr/>
        </p:nvSpPr>
        <p:spPr>
          <a:xfrm>
            <a:off x="2544605" y="721621"/>
            <a:ext cx="5900724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Unit 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r>
              <a:rPr lang="en-US" altLang="ko-KR" sz="2400" spc="3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02</a:t>
            </a:r>
            <a:r>
              <a:rPr lang="en-US" altLang="ko-KR" sz="24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r>
              <a:rPr lang="ko-KR" altLang="en-US" sz="24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ㅣ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r>
              <a:rPr lang="en-US" altLang="ko-KR" sz="2400" spc="-1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BeautifulSoup</a:t>
            </a:r>
            <a:r>
              <a:rPr lang="ko-KR" altLang="en-US" sz="24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endParaRPr lang="ko-KR" altLang="en-US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85397" y="1582615"/>
            <a:ext cx="6298208" cy="717525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dirty="0" err="1" smtClean="0"/>
              <a:t>BeautifulSoup</a:t>
            </a:r>
            <a:r>
              <a:rPr lang="en-US" altLang="ko-KR" dirty="0" smtClean="0"/>
              <a:t> </a:t>
            </a:r>
            <a:r>
              <a:rPr lang="ko-KR" altLang="en-US" dirty="0" smtClean="0"/>
              <a:t>을 이용한 크롤링 과정 </a:t>
            </a:r>
            <a:endParaRPr lang="ko-KR" altLang="en-US" dirty="0"/>
          </a:p>
        </p:txBody>
      </p:sp>
      <p:sp>
        <p:nvSpPr>
          <p:cNvPr id="6" name="Content Placeholder 3"/>
          <p:cNvSpPr txBox="1">
            <a:spLocks/>
          </p:cNvSpPr>
          <p:nvPr/>
        </p:nvSpPr>
        <p:spPr>
          <a:xfrm>
            <a:off x="1724970" y="2815253"/>
            <a:ext cx="2819225" cy="69118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altLang="ko-KR" sz="1200" dirty="0" smtClean="0"/>
              <a:t>Requests 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ko-KR" altLang="en-US" sz="1200" dirty="0" smtClean="0"/>
              <a:t>라이브러리를 이용해서 사이트 요청 </a:t>
            </a:r>
            <a:endParaRPr lang="ko-KR" altLang="en-US" sz="1200" dirty="0"/>
          </a:p>
        </p:txBody>
      </p:sp>
      <p:sp>
        <p:nvSpPr>
          <p:cNvPr id="8" name="Content Placeholder 3"/>
          <p:cNvSpPr txBox="1">
            <a:spLocks/>
          </p:cNvSpPr>
          <p:nvPr/>
        </p:nvSpPr>
        <p:spPr>
          <a:xfrm>
            <a:off x="1724970" y="3760187"/>
            <a:ext cx="2819225" cy="69118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ko-KR" altLang="en-US" sz="1400" dirty="0" smtClean="0"/>
              <a:t>저장된 </a:t>
            </a:r>
            <a:r>
              <a:rPr lang="en-US" altLang="ko-KR" sz="1400" dirty="0" smtClean="0"/>
              <a:t>HTML </a:t>
            </a:r>
            <a:r>
              <a:rPr lang="ko-KR" altLang="en-US" sz="1400" dirty="0" smtClean="0"/>
              <a:t>을 </a:t>
            </a:r>
            <a:r>
              <a:rPr lang="en-US" altLang="ko-KR" sz="1400" dirty="0" smtClean="0"/>
              <a:t>BS </a:t>
            </a:r>
            <a:r>
              <a:rPr lang="ko-KR" altLang="en-US" sz="1400" dirty="0" smtClean="0"/>
              <a:t>로 파싱</a:t>
            </a:r>
            <a:endParaRPr lang="ko-KR" altLang="en-US" sz="1400" dirty="0"/>
          </a:p>
        </p:txBody>
      </p:sp>
      <p:sp>
        <p:nvSpPr>
          <p:cNvPr id="17" name="Content Placeholder 3"/>
          <p:cNvSpPr txBox="1">
            <a:spLocks/>
          </p:cNvSpPr>
          <p:nvPr/>
        </p:nvSpPr>
        <p:spPr>
          <a:xfrm>
            <a:off x="6833572" y="3540622"/>
            <a:ext cx="4384689" cy="99689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ko-K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response </a:t>
            </a:r>
            <a:r>
              <a:rPr lang="en-US" altLang="ko-KR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altLang="ko-KR" sz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requests.get</a:t>
            </a:r>
            <a:r>
              <a:rPr lang="en-US" altLang="ko-KR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ko-KR" sz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my_url</a:t>
            </a:r>
            <a:r>
              <a:rPr lang="en-US" altLang="ko-KR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soup  = </a:t>
            </a:r>
            <a:r>
              <a:rPr lang="en-US" altLang="ko-KR" sz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bs</a:t>
            </a:r>
            <a:r>
              <a:rPr lang="en-US" altLang="ko-KR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ko-KR" sz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response.text</a:t>
            </a:r>
            <a:r>
              <a:rPr lang="en-US" altLang="ko-KR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‘</a:t>
            </a:r>
            <a:r>
              <a:rPr lang="en-US" altLang="ko-KR" sz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html.parser</a:t>
            </a:r>
            <a:r>
              <a:rPr lang="en-US" altLang="ko-KR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’) </a:t>
            </a:r>
            <a:endParaRPr lang="en-US" altLang="ko-KR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>
            <a:off x="6402242" y="2043159"/>
            <a:ext cx="0" cy="403467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3"/>
          <p:cNvSpPr txBox="1">
            <a:spLocks/>
          </p:cNvSpPr>
          <p:nvPr/>
        </p:nvSpPr>
        <p:spPr>
          <a:xfrm>
            <a:off x="6833572" y="2729585"/>
            <a:ext cx="4384689" cy="76467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requests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bs4 import </a:t>
            </a:r>
            <a:r>
              <a:rPr lang="en-US" altLang="ko-KR" sz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BeautifulSoup</a:t>
            </a:r>
            <a:r>
              <a:rPr lang="en-US" altLang="ko-KR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en-US" altLang="ko-KR" sz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bs</a:t>
            </a:r>
            <a:r>
              <a:rPr lang="en-US" altLang="ko-KR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US" altLang="ko-KR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1" name="Content Placeholder 3"/>
          <p:cNvSpPr txBox="1">
            <a:spLocks/>
          </p:cNvSpPr>
          <p:nvPr/>
        </p:nvSpPr>
        <p:spPr>
          <a:xfrm>
            <a:off x="6833571" y="5013970"/>
            <a:ext cx="4384689" cy="76467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ko-K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US" altLang="ko-KR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rice = </a:t>
            </a:r>
            <a:r>
              <a:rPr lang="en-US" altLang="ko-KR" sz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Body.find</a:t>
            </a:r>
            <a:r>
              <a:rPr lang="en-US" altLang="ko-KR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ko-KR" sz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price_tag</a:t>
            </a:r>
            <a:r>
              <a:rPr lang="en-US" altLang="ko-KR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endParaRPr lang="en-US" altLang="ko-KR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2" name="Content Placeholder 3"/>
          <p:cNvSpPr txBox="1">
            <a:spLocks/>
          </p:cNvSpPr>
          <p:nvPr/>
        </p:nvSpPr>
        <p:spPr>
          <a:xfrm>
            <a:off x="1724970" y="4705121"/>
            <a:ext cx="2819225" cy="69118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altLang="ko-KR" sz="1400" dirty="0" err="1" smtClean="0"/>
              <a:t>Beautifulsoup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객체에서 원하는 태그 검색  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322021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DBD90B8E-7BB4-439A-B137-2A0C3491B084}"/>
              </a:ext>
            </a:extLst>
          </p:cNvPr>
          <p:cNvSpPr txBox="1">
            <a:spLocks/>
          </p:cNvSpPr>
          <p:nvPr/>
        </p:nvSpPr>
        <p:spPr>
          <a:xfrm>
            <a:off x="2544605" y="721621"/>
            <a:ext cx="5900724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Unit 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r>
              <a:rPr lang="en-US" altLang="ko-KR" sz="2400" spc="3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02</a:t>
            </a:r>
            <a:r>
              <a:rPr lang="en-US" altLang="ko-KR" sz="24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r>
              <a:rPr lang="ko-KR" altLang="en-US" sz="24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ㅣ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r>
              <a:rPr lang="en-US" altLang="ko-KR" sz="2400" spc="-1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BeautifulSoup</a:t>
            </a:r>
            <a:r>
              <a:rPr lang="ko-KR" altLang="en-US" sz="24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endParaRPr lang="ko-KR" altLang="en-US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85397" y="1582615"/>
            <a:ext cx="6298208" cy="717525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dirty="0" smtClean="0"/>
              <a:t>Requests </a:t>
            </a:r>
            <a:r>
              <a:rPr lang="ko-KR" altLang="en-US" dirty="0" smtClean="0"/>
              <a:t>과정 </a:t>
            </a:r>
            <a:endParaRPr lang="ko-KR" altLang="en-US" dirty="0"/>
          </a:p>
        </p:txBody>
      </p:sp>
      <p:sp>
        <p:nvSpPr>
          <p:cNvPr id="12" name="Content Placeholder 3"/>
          <p:cNvSpPr txBox="1">
            <a:spLocks/>
          </p:cNvSpPr>
          <p:nvPr/>
        </p:nvSpPr>
        <p:spPr>
          <a:xfrm>
            <a:off x="801746" y="2300140"/>
            <a:ext cx="5600495" cy="40158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dirty="0" err="1"/>
              <a:t>r</a:t>
            </a:r>
            <a:r>
              <a:rPr lang="en-US" altLang="ko-KR" dirty="0" err="1" smtClean="0"/>
              <a:t>equests.get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url</a:t>
            </a:r>
            <a:r>
              <a:rPr lang="en-US" altLang="ko-KR" dirty="0" smtClean="0"/>
              <a:t>, headers)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/>
              <a:t>Headers </a:t>
            </a:r>
            <a:r>
              <a:rPr lang="ko-KR" altLang="en-US" dirty="0" smtClean="0"/>
              <a:t>는 사이트에게 보여지는</a:t>
            </a:r>
            <a:r>
              <a:rPr lang="ko-KR" altLang="en-US" dirty="0" smtClean="0">
                <a:solidFill>
                  <a:srgbClr val="FF0000"/>
                </a:solidFill>
              </a:rPr>
              <a:t> 접속자의 인삿말</a:t>
            </a:r>
            <a:r>
              <a:rPr lang="en-US" altLang="ko-KR" dirty="0" smtClean="0">
                <a:solidFill>
                  <a:srgbClr val="FF0000"/>
                </a:solidFill>
              </a:rPr>
              <a:t>!</a:t>
            </a:r>
            <a:r>
              <a:rPr lang="ko-KR" altLang="en-US" dirty="0" smtClean="0">
                <a:solidFill>
                  <a:srgbClr val="FF0000"/>
                </a:solidFill>
              </a:rPr>
              <a:t> 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dirty="0" smtClean="0"/>
              <a:t>브라우저 종류</a:t>
            </a:r>
            <a:r>
              <a:rPr lang="en-US" altLang="ko-KR" dirty="0" smtClean="0"/>
              <a:t>, </a:t>
            </a:r>
            <a:r>
              <a:rPr lang="ko-KR" altLang="en-US" dirty="0" smtClean="0"/>
              <a:t>버전</a:t>
            </a:r>
            <a:r>
              <a:rPr lang="en-US" altLang="ko-KR" dirty="0" smtClean="0"/>
              <a:t>, OS </a:t>
            </a:r>
            <a:r>
              <a:rPr lang="ko-KR" altLang="en-US" dirty="0" smtClean="0"/>
              <a:t>등의 정보가 담겨있음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ko-KR" altLang="en-US" dirty="0" smtClean="0"/>
              <a:t>필수는 아니지만 대부분 사이트는 봇 같은 </a:t>
            </a:r>
            <a:r>
              <a:rPr lang="en-US" altLang="ko-KR" dirty="0" smtClean="0"/>
              <a:t>header</a:t>
            </a:r>
            <a:r>
              <a:rPr lang="ko-KR" altLang="en-US" dirty="0" smtClean="0"/>
              <a:t>를 자동적으로 차단 </a:t>
            </a:r>
            <a:endParaRPr lang="en-US" altLang="ko-KR" dirty="0" smtClean="0"/>
          </a:p>
          <a:p>
            <a:pPr marL="0" indent="0">
              <a:lnSpc>
                <a:spcPct val="150000"/>
              </a:lnSpc>
              <a:buNone/>
            </a:pPr>
            <a:endParaRPr lang="en-US" altLang="ko-KR" dirty="0" smtClean="0"/>
          </a:p>
        </p:txBody>
      </p:sp>
      <p:sp>
        <p:nvSpPr>
          <p:cNvPr id="2" name="Rectangle 1"/>
          <p:cNvSpPr/>
          <p:nvPr/>
        </p:nvSpPr>
        <p:spPr>
          <a:xfrm>
            <a:off x="6833571" y="3810287"/>
            <a:ext cx="3809291" cy="50824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Content Placeholder 3"/>
          <p:cNvSpPr txBox="1">
            <a:spLocks/>
          </p:cNvSpPr>
          <p:nvPr/>
        </p:nvSpPr>
        <p:spPr>
          <a:xfrm>
            <a:off x="6833572" y="3876313"/>
            <a:ext cx="4384689" cy="99689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ko-K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response </a:t>
            </a:r>
            <a:r>
              <a:rPr lang="en-US" altLang="ko-KR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altLang="ko-KR" sz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requests.get</a:t>
            </a:r>
            <a:r>
              <a:rPr lang="en-US" altLang="ko-KR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ko-KR" sz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my_url</a:t>
            </a:r>
            <a:r>
              <a:rPr lang="en-US" altLang="ko-KR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headers)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soup  = </a:t>
            </a:r>
            <a:r>
              <a:rPr lang="en-US" altLang="ko-KR" sz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bs</a:t>
            </a:r>
            <a:r>
              <a:rPr lang="en-US" altLang="ko-KR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ko-KR" sz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response.text</a:t>
            </a:r>
            <a:r>
              <a:rPr lang="en-US" altLang="ko-KR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‘</a:t>
            </a:r>
            <a:r>
              <a:rPr lang="en-US" altLang="ko-KR" sz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html.parser</a:t>
            </a:r>
            <a:r>
              <a:rPr lang="en-US" altLang="ko-KR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’) </a:t>
            </a:r>
            <a:endParaRPr lang="en-US" altLang="ko-KR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6402242" y="2043159"/>
            <a:ext cx="0" cy="403467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3"/>
          <p:cNvSpPr txBox="1">
            <a:spLocks/>
          </p:cNvSpPr>
          <p:nvPr/>
        </p:nvSpPr>
        <p:spPr>
          <a:xfrm>
            <a:off x="6833572" y="2729585"/>
            <a:ext cx="4384689" cy="76467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requests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bs4 import </a:t>
            </a:r>
            <a:r>
              <a:rPr lang="en-US" altLang="ko-KR" sz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BeautifulSoup</a:t>
            </a:r>
            <a:r>
              <a:rPr lang="en-US" altLang="ko-KR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en-US" altLang="ko-KR" sz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bs</a:t>
            </a:r>
            <a:r>
              <a:rPr lang="en-US" altLang="ko-KR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US" altLang="ko-KR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3" name="Content Placeholder 3"/>
          <p:cNvSpPr txBox="1">
            <a:spLocks/>
          </p:cNvSpPr>
          <p:nvPr/>
        </p:nvSpPr>
        <p:spPr>
          <a:xfrm>
            <a:off x="6833571" y="5013970"/>
            <a:ext cx="4384689" cy="76467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ko-K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US" altLang="ko-KR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rice = </a:t>
            </a:r>
            <a:r>
              <a:rPr lang="en-US" altLang="ko-KR" sz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Body.find</a:t>
            </a:r>
            <a:r>
              <a:rPr lang="en-US" altLang="ko-KR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ko-KR" sz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price_tag</a:t>
            </a:r>
            <a:r>
              <a:rPr lang="en-US" altLang="ko-KR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endParaRPr lang="en-US" altLang="ko-KR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4" name="Content Placeholder 3"/>
          <p:cNvSpPr txBox="1">
            <a:spLocks/>
          </p:cNvSpPr>
          <p:nvPr/>
        </p:nvSpPr>
        <p:spPr>
          <a:xfrm>
            <a:off x="1689438" y="4850090"/>
            <a:ext cx="4569960" cy="40158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ko-KR" sz="1050" i="1" dirty="0">
                <a:solidFill>
                  <a:schemeClr val="bg2">
                    <a:lumMod val="50000"/>
                  </a:schemeClr>
                </a:solidFill>
              </a:rPr>
              <a:t>“Mozilla/5.0 (Macintosh; </a:t>
            </a:r>
            <a:r>
              <a:rPr lang="en-US" altLang="ko-KR" sz="1050" i="1" dirty="0" err="1">
                <a:solidFill>
                  <a:schemeClr val="bg2">
                    <a:lumMod val="50000"/>
                  </a:schemeClr>
                </a:solidFill>
              </a:rPr>
              <a:t>InteSl</a:t>
            </a:r>
            <a:r>
              <a:rPr lang="en-US" altLang="ko-KR" sz="1050" i="1" dirty="0">
                <a:solidFill>
                  <a:schemeClr val="bg2">
                    <a:lumMod val="50000"/>
                  </a:schemeClr>
                </a:solidFill>
              </a:rPr>
              <a:t> Mac O X 10_10_1) </a:t>
            </a:r>
            <a:r>
              <a:rPr lang="en-US" altLang="ko-KR" sz="1050" i="1" dirty="0" err="1">
                <a:solidFill>
                  <a:schemeClr val="bg2">
                    <a:lumMod val="50000"/>
                  </a:schemeClr>
                </a:solidFill>
              </a:rPr>
              <a:t>AppleWebKit</a:t>
            </a:r>
            <a:r>
              <a:rPr lang="en-US" altLang="ko-KR" sz="1050" i="1" dirty="0">
                <a:solidFill>
                  <a:schemeClr val="bg2">
                    <a:lumMod val="50000"/>
                  </a:schemeClr>
                </a:solidFill>
              </a:rPr>
              <a:t>/537.36 (KHTML, like Gecko) Chrome/39.0.2171.95 Safari/537.36'”</a:t>
            </a:r>
            <a:endParaRPr lang="en-US" altLang="ko-KR" sz="1050" i="1" dirty="0" smtClean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6" name="Content Placeholder 3"/>
          <p:cNvSpPr txBox="1">
            <a:spLocks/>
          </p:cNvSpPr>
          <p:nvPr/>
        </p:nvSpPr>
        <p:spPr>
          <a:xfrm>
            <a:off x="6833571" y="3299258"/>
            <a:ext cx="5099131" cy="40158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ko-KR" sz="800" dirty="0">
                <a:latin typeface="Courier New" panose="02070309020205020404" pitchFamily="49" charset="0"/>
                <a:cs typeface="Courier New" panose="02070309020205020404" pitchFamily="49" charset="0"/>
              </a:rPr>
              <a:t>headers = {'User-Agent': 'Mozilla/5.0 (Macintosh; </a:t>
            </a:r>
            <a:r>
              <a:rPr lang="en-US" altLang="ko-KR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InteSl</a:t>
            </a:r>
            <a:r>
              <a:rPr lang="en-US" altLang="ko-KR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Mac O X 10_10_1) </a:t>
            </a:r>
            <a:r>
              <a:rPr lang="en-US" altLang="ko-KR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AppleWebKit</a:t>
            </a:r>
            <a:r>
              <a:rPr lang="en-US" altLang="ko-KR" sz="800" dirty="0">
                <a:latin typeface="Courier New" panose="02070309020205020404" pitchFamily="49" charset="0"/>
                <a:cs typeface="Courier New" panose="02070309020205020404" pitchFamily="49" charset="0"/>
              </a:rPr>
              <a:t>/537.36 (KHTML, like Gecko) Chrome/39.0.2171.95 Safari/537.36'}</a:t>
            </a:r>
            <a:endParaRPr lang="en-US" altLang="ko-KR" sz="8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0127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DBD90B8E-7BB4-439A-B137-2A0C3491B084}"/>
              </a:ext>
            </a:extLst>
          </p:cNvPr>
          <p:cNvSpPr txBox="1">
            <a:spLocks/>
          </p:cNvSpPr>
          <p:nvPr/>
        </p:nvSpPr>
        <p:spPr>
          <a:xfrm>
            <a:off x="2544605" y="721621"/>
            <a:ext cx="5900724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Unit 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r>
              <a:rPr lang="en-US" altLang="ko-KR" sz="2400" spc="3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02</a:t>
            </a:r>
            <a:r>
              <a:rPr lang="en-US" altLang="ko-KR" sz="24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r>
              <a:rPr lang="ko-KR" altLang="en-US" sz="24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ㅣ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r>
              <a:rPr lang="en-US" altLang="ko-KR" sz="2400" spc="-1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BeautifulSoup</a:t>
            </a:r>
            <a:r>
              <a:rPr lang="ko-KR" altLang="en-US" sz="24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endParaRPr lang="ko-KR" altLang="en-US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85397" y="1582615"/>
            <a:ext cx="6298208" cy="717525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 smtClean="0"/>
              <a:t>파싱 과정 </a:t>
            </a:r>
            <a:endParaRPr lang="ko-KR" altLang="en-US" dirty="0"/>
          </a:p>
        </p:txBody>
      </p:sp>
      <p:sp>
        <p:nvSpPr>
          <p:cNvPr id="12" name="Content Placeholder 3"/>
          <p:cNvSpPr txBox="1">
            <a:spLocks/>
          </p:cNvSpPr>
          <p:nvPr/>
        </p:nvSpPr>
        <p:spPr>
          <a:xfrm>
            <a:off x="801746" y="2300140"/>
            <a:ext cx="5600495" cy="40158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altLang="ko-KR" dirty="0" err="1" smtClean="0">
                <a:cs typeface="Courier New" panose="02070309020205020404" pitchFamily="49" charset="0"/>
              </a:rPr>
              <a:t>response.text</a:t>
            </a:r>
            <a:r>
              <a:rPr lang="en-US" altLang="ko-KR" dirty="0" smtClean="0">
                <a:cs typeface="Courier New" panose="02070309020205020404" pitchFamily="49" charset="0"/>
              </a:rPr>
              <a:t> </a:t>
            </a:r>
            <a:r>
              <a:rPr lang="ko-KR" altLang="en-US" dirty="0">
                <a:cs typeface="Courier New" panose="02070309020205020404" pitchFamily="49" charset="0"/>
              </a:rPr>
              <a:t>로 서버에 요청한 것을 </a:t>
            </a:r>
            <a:r>
              <a:rPr lang="en-US" altLang="ko-KR" dirty="0">
                <a:cs typeface="Courier New" panose="02070309020205020404" pitchFamily="49" charset="0"/>
              </a:rPr>
              <a:t>HTML </a:t>
            </a:r>
            <a:r>
              <a:rPr lang="ko-KR" altLang="en-US" dirty="0" smtClean="0">
                <a:cs typeface="Courier New" panose="02070309020205020404" pitchFamily="49" charset="0"/>
              </a:rPr>
              <a:t>변환</a:t>
            </a:r>
            <a:endParaRPr lang="en-US" altLang="ko-KR" dirty="0" smtClean="0"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ko-KR" altLang="en-US" dirty="0" smtClean="0">
                <a:cs typeface="Courier New" panose="02070309020205020404" pitchFamily="49" charset="0"/>
              </a:rPr>
              <a:t>이때 변환과정에서 </a:t>
            </a:r>
            <a:r>
              <a:rPr lang="en-US" altLang="ko-KR" dirty="0" err="1" smtClean="0">
                <a:cs typeface="Courier New" panose="02070309020205020404" pitchFamily="49" charset="0"/>
              </a:rPr>
              <a:t>beautifulsoup</a:t>
            </a:r>
            <a:r>
              <a:rPr lang="en-US" altLang="ko-KR" dirty="0" smtClean="0">
                <a:cs typeface="Courier New" panose="02070309020205020404" pitchFamily="49" charset="0"/>
              </a:rPr>
              <a:t> </a:t>
            </a:r>
            <a:r>
              <a:rPr lang="ko-KR" altLang="en-US" dirty="0" smtClean="0">
                <a:cs typeface="Courier New" panose="02070309020205020404" pitchFamily="49" charset="0"/>
              </a:rPr>
              <a:t>이 사용된다 </a:t>
            </a:r>
            <a:endParaRPr lang="en-US" altLang="ko-KR" dirty="0"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altLang="ko-KR" dirty="0" smtClean="0">
                <a:cs typeface="Courier New" panose="02070309020205020404" pitchFamily="49" charset="0"/>
              </a:rPr>
              <a:t>‘</a:t>
            </a:r>
            <a:r>
              <a:rPr lang="en-US" altLang="ko-KR" dirty="0" err="1">
                <a:cs typeface="Courier New" panose="02070309020205020404" pitchFamily="49" charset="0"/>
              </a:rPr>
              <a:t>lxml</a:t>
            </a:r>
            <a:r>
              <a:rPr lang="en-US" altLang="ko-KR" dirty="0">
                <a:cs typeface="Courier New" panose="02070309020205020404" pitchFamily="49" charset="0"/>
              </a:rPr>
              <a:t>’ parser </a:t>
            </a:r>
            <a:r>
              <a:rPr lang="ko-KR" altLang="en-US" dirty="0">
                <a:cs typeface="Courier New" panose="02070309020205020404" pitchFamily="49" charset="0"/>
              </a:rPr>
              <a:t>도 설치한 뒤 사용 가능 </a:t>
            </a:r>
            <a:r>
              <a:rPr lang="en-US" altLang="ko-KR" dirty="0" smtClean="0">
                <a:cs typeface="Courier New" panose="02070309020205020404" pitchFamily="49" charset="0"/>
              </a:rPr>
              <a:t>(</a:t>
            </a:r>
            <a:r>
              <a:rPr lang="ko-KR" altLang="en-US" dirty="0" smtClean="0">
                <a:cs typeface="Courier New" panose="02070309020205020404" pitchFamily="49" charset="0"/>
              </a:rPr>
              <a:t>속도 향샹</a:t>
            </a:r>
            <a:r>
              <a:rPr lang="en-US" altLang="ko-KR" dirty="0" smtClean="0">
                <a:cs typeface="Courier New" panose="02070309020205020404" pitchFamily="49" charset="0"/>
              </a:rPr>
              <a:t>) </a:t>
            </a:r>
            <a:endParaRPr lang="en-US" altLang="ko-KR" dirty="0">
              <a:cs typeface="Courier New" panose="02070309020205020404" pitchFamily="49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833569" y="3952505"/>
            <a:ext cx="3799866" cy="35554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Content Placeholder 3"/>
          <p:cNvSpPr txBox="1">
            <a:spLocks/>
          </p:cNvSpPr>
          <p:nvPr/>
        </p:nvSpPr>
        <p:spPr>
          <a:xfrm>
            <a:off x="6833571" y="3579129"/>
            <a:ext cx="4384689" cy="99689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ko-K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response </a:t>
            </a:r>
            <a:r>
              <a:rPr lang="en-US" altLang="ko-KR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altLang="ko-KR" sz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requests.get</a:t>
            </a:r>
            <a:r>
              <a:rPr lang="en-US" altLang="ko-KR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ko-KR" sz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my_url</a:t>
            </a:r>
            <a:r>
              <a:rPr lang="en-US" altLang="ko-KR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soup  = </a:t>
            </a:r>
            <a:r>
              <a:rPr lang="en-US" altLang="ko-KR" sz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bs</a:t>
            </a:r>
            <a:r>
              <a:rPr lang="en-US" altLang="ko-KR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ko-KR" sz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response.text</a:t>
            </a:r>
            <a:r>
              <a:rPr lang="en-US" altLang="ko-KR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‘</a:t>
            </a:r>
            <a:r>
              <a:rPr lang="en-US" altLang="ko-KR" sz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html.parser</a:t>
            </a:r>
            <a:r>
              <a:rPr lang="en-US" altLang="ko-KR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’) </a:t>
            </a:r>
            <a:endParaRPr lang="en-US" altLang="ko-KR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6402242" y="2043159"/>
            <a:ext cx="0" cy="403467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3"/>
          <p:cNvSpPr txBox="1">
            <a:spLocks/>
          </p:cNvSpPr>
          <p:nvPr/>
        </p:nvSpPr>
        <p:spPr>
          <a:xfrm>
            <a:off x="6833572" y="2729585"/>
            <a:ext cx="4384689" cy="76467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requests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bs4 import </a:t>
            </a:r>
            <a:r>
              <a:rPr lang="en-US" altLang="ko-KR" sz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BeautifulSoup</a:t>
            </a:r>
            <a:r>
              <a:rPr lang="en-US" altLang="ko-KR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en-US" altLang="ko-KR" sz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bs</a:t>
            </a:r>
            <a:r>
              <a:rPr lang="en-US" altLang="ko-KR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US" altLang="ko-KR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3" name="Content Placeholder 3"/>
          <p:cNvSpPr txBox="1">
            <a:spLocks/>
          </p:cNvSpPr>
          <p:nvPr/>
        </p:nvSpPr>
        <p:spPr>
          <a:xfrm>
            <a:off x="6833571" y="5013970"/>
            <a:ext cx="4384689" cy="76467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ko-K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US" altLang="ko-KR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rice = </a:t>
            </a:r>
            <a:r>
              <a:rPr lang="en-US" altLang="ko-KR" sz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Body.find</a:t>
            </a:r>
            <a:r>
              <a:rPr lang="en-US" altLang="ko-KR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ko-KR" sz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price_tag</a:t>
            </a:r>
            <a:r>
              <a:rPr lang="en-US" altLang="ko-KR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endParaRPr lang="en-US" altLang="ko-KR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1379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DBD90B8E-7BB4-439A-B137-2A0C3491B084}"/>
              </a:ext>
            </a:extLst>
          </p:cNvPr>
          <p:cNvSpPr txBox="1">
            <a:spLocks/>
          </p:cNvSpPr>
          <p:nvPr/>
        </p:nvSpPr>
        <p:spPr>
          <a:xfrm>
            <a:off x="2544605" y="721621"/>
            <a:ext cx="5900724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Unit 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r>
              <a:rPr lang="en-US" altLang="ko-KR" sz="2400" spc="3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02</a:t>
            </a:r>
            <a:r>
              <a:rPr lang="en-US" altLang="ko-KR" sz="24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r>
              <a:rPr lang="ko-KR" altLang="en-US" sz="24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ㅣ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r>
              <a:rPr lang="en-US" altLang="ko-KR" sz="2400" spc="-1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BeautifulSoup</a:t>
            </a:r>
            <a:r>
              <a:rPr lang="ko-KR" altLang="en-US" sz="24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endParaRPr lang="ko-KR" altLang="en-US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90197" y="3476375"/>
            <a:ext cx="9918100" cy="3177921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dirty="0" err="1" smtClean="0">
                <a:solidFill>
                  <a:schemeClr val="accent1">
                    <a:lumMod val="75000"/>
                  </a:schemeClr>
                </a:solidFill>
              </a:rPr>
              <a:t>soup.find</a:t>
            </a:r>
            <a:r>
              <a:rPr lang="en-US" altLang="ko-KR" dirty="0" smtClean="0">
                <a:solidFill>
                  <a:schemeClr val="accent1">
                    <a:lumMod val="75000"/>
                  </a:schemeClr>
                </a:solidFill>
              </a:rPr>
              <a:t>(tag, attribute)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문서 내 가장 첫번째 </a:t>
            </a:r>
            <a:endParaRPr lang="en-US" altLang="ko-KR" dirty="0" smtClean="0"/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dirty="0"/>
              <a:t>	</a:t>
            </a:r>
            <a:r>
              <a:rPr lang="en-US" altLang="ko-KR" dirty="0" smtClean="0"/>
              <a:t>return bs4.element.Tag (</a:t>
            </a:r>
            <a:r>
              <a:rPr lang="ko-KR" altLang="en-US" dirty="0" smtClean="0"/>
              <a:t>없다면 </a:t>
            </a:r>
            <a:r>
              <a:rPr lang="en-US" altLang="ko-KR" dirty="0" smtClean="0"/>
              <a:t>None)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dirty="0" err="1" smtClean="0">
                <a:solidFill>
                  <a:schemeClr val="accent1">
                    <a:lumMod val="75000"/>
                  </a:schemeClr>
                </a:solidFill>
              </a:rPr>
              <a:t>Soup.findall</a:t>
            </a:r>
            <a:r>
              <a:rPr lang="en-US" altLang="ko-KR" dirty="0" smtClean="0">
                <a:solidFill>
                  <a:schemeClr val="accent1">
                    <a:lumMod val="75000"/>
                  </a:schemeClr>
                </a:solidFill>
              </a:rPr>
              <a:t>(tag, attribute)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문서 내 부합하는 모든 내용</a:t>
            </a:r>
            <a:endParaRPr lang="en-US" altLang="ko-KR" dirty="0" smtClean="0"/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dirty="0">
                <a:solidFill>
                  <a:schemeClr val="accent1">
                    <a:lumMod val="75000"/>
                  </a:schemeClr>
                </a:solidFill>
              </a:rPr>
              <a:t>	</a:t>
            </a:r>
            <a:r>
              <a:rPr lang="en-US" altLang="ko-KR" dirty="0" smtClean="0"/>
              <a:t>return bs4.element.ResultSet (</a:t>
            </a:r>
            <a:r>
              <a:rPr lang="ko-KR" altLang="en-US" dirty="0" smtClean="0"/>
              <a:t>없다면 </a:t>
            </a:r>
            <a:r>
              <a:rPr lang="en-US" altLang="ko-KR" dirty="0" smtClean="0"/>
              <a:t>empty list) </a:t>
            </a:r>
            <a:endParaRPr lang="en-US" altLang="ko-KR" dirty="0" smtClean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5" name="Content Placeholder 3"/>
          <p:cNvSpPr txBox="1">
            <a:spLocks/>
          </p:cNvSpPr>
          <p:nvPr/>
        </p:nvSpPr>
        <p:spPr>
          <a:xfrm>
            <a:off x="2731885" y="5962453"/>
            <a:ext cx="5834723" cy="10403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ko-KR" sz="1400" i="1" dirty="0" smtClean="0">
                <a:solidFill>
                  <a:schemeClr val="bg2">
                    <a:lumMod val="50000"/>
                  </a:schemeClr>
                </a:solidFill>
              </a:rPr>
              <a:t>Tag </a:t>
            </a:r>
            <a:r>
              <a:rPr lang="ko-KR" altLang="en-US" sz="1400" i="1" dirty="0" smtClean="0">
                <a:solidFill>
                  <a:schemeClr val="bg2">
                    <a:lumMod val="50000"/>
                  </a:schemeClr>
                </a:solidFill>
              </a:rPr>
              <a:t>들로 이뤄진 리스트</a:t>
            </a:r>
            <a:r>
              <a:rPr lang="en-US" altLang="ko-KR" sz="1400" i="1" dirty="0" smtClean="0">
                <a:solidFill>
                  <a:schemeClr val="bg2">
                    <a:lumMod val="50000"/>
                  </a:schemeClr>
                </a:solidFill>
              </a:rPr>
              <a:t>!</a:t>
            </a:r>
          </a:p>
        </p:txBody>
      </p:sp>
      <p:sp>
        <p:nvSpPr>
          <p:cNvPr id="23" name="Content Placeholder 3"/>
          <p:cNvSpPr txBox="1">
            <a:spLocks/>
          </p:cNvSpPr>
          <p:nvPr/>
        </p:nvSpPr>
        <p:spPr>
          <a:xfrm>
            <a:off x="537797" y="1735015"/>
            <a:ext cx="9918100" cy="31779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en-US" altLang="ko-KR" dirty="0" smtClean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4" name="Content Placeholder 3"/>
          <p:cNvSpPr txBox="1">
            <a:spLocks/>
          </p:cNvSpPr>
          <p:nvPr/>
        </p:nvSpPr>
        <p:spPr>
          <a:xfrm>
            <a:off x="385397" y="1582615"/>
            <a:ext cx="6298208" cy="7175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dirty="0" smtClean="0"/>
              <a:t>원하는 태그를 찾는 과정  </a:t>
            </a:r>
            <a:endParaRPr lang="ko-KR" altLang="en-US" dirty="0"/>
          </a:p>
        </p:txBody>
      </p:sp>
      <p:sp>
        <p:nvSpPr>
          <p:cNvPr id="26" name="Rectangle 5"/>
          <p:cNvSpPr>
            <a:spLocks noChangeArrowheads="1"/>
          </p:cNvSpPr>
          <p:nvPr/>
        </p:nvSpPr>
        <p:spPr bwMode="auto">
          <a:xfrm>
            <a:off x="817702" y="2300140"/>
            <a:ext cx="10788978" cy="984885"/>
          </a:xfrm>
          <a:prstGeom prst="rect">
            <a:avLst/>
          </a:prstGeom>
          <a:noFill/>
          <a:ln>
            <a:solidFill>
              <a:schemeClr val="tx2"/>
            </a:solidFill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3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&lt;span class="excitingNote“</a:t>
            </a:r>
            <a:r>
              <a:rPr kumimoji="0" lang="en-US" altLang="ko-KR" sz="3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color=“black”</a:t>
            </a:r>
            <a:r>
              <a:rPr kumimoji="0" lang="en-US" altLang="ko-KR" sz="3200" b="0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ko-KR" altLang="ko-KR" sz="3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kumimoji="0" lang="en-US" altLang="ko-KR" sz="3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first </a:t>
            </a:r>
            <a:r>
              <a:rPr lang="en-US" altLang="ko-KR" sz="3200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line!</a:t>
            </a:r>
            <a:r>
              <a:rPr kumimoji="0" lang="en-US" altLang="ko-KR" sz="3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kumimoji="0" lang="ko-KR" altLang="ko-KR" sz="3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span&gt;</a:t>
            </a:r>
            <a:endParaRPr kumimoji="0" lang="en-US" altLang="ko-KR" sz="32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1649691" y="2782830"/>
            <a:ext cx="89491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ontent Placeholder 3"/>
          <p:cNvSpPr txBox="1">
            <a:spLocks/>
          </p:cNvSpPr>
          <p:nvPr/>
        </p:nvSpPr>
        <p:spPr>
          <a:xfrm>
            <a:off x="1769133" y="2750130"/>
            <a:ext cx="455594" cy="435046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sz="1800" dirty="0" smtClean="0">
                <a:solidFill>
                  <a:srgbClr val="FF0000"/>
                </a:solidFill>
              </a:rPr>
              <a:t>Tag</a:t>
            </a:r>
          </a:p>
        </p:txBody>
      </p:sp>
      <p:cxnSp>
        <p:nvCxnSpPr>
          <p:cNvPr id="28" name="Straight Connector 27"/>
          <p:cNvCxnSpPr/>
          <p:nvPr/>
        </p:nvCxnSpPr>
        <p:spPr>
          <a:xfrm>
            <a:off x="2921000" y="2773891"/>
            <a:ext cx="89491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ontent Placeholder 3"/>
          <p:cNvSpPr txBox="1">
            <a:spLocks/>
          </p:cNvSpPr>
          <p:nvPr/>
        </p:nvSpPr>
        <p:spPr>
          <a:xfrm>
            <a:off x="2921000" y="2746522"/>
            <a:ext cx="1055377" cy="435046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sz="1800" dirty="0" smtClean="0">
                <a:solidFill>
                  <a:srgbClr val="FF0000"/>
                </a:solidFill>
              </a:rPr>
              <a:t>attribute</a:t>
            </a:r>
          </a:p>
        </p:txBody>
      </p:sp>
      <p:cxnSp>
        <p:nvCxnSpPr>
          <p:cNvPr id="32" name="Straight Connector 31"/>
          <p:cNvCxnSpPr/>
          <p:nvPr/>
        </p:nvCxnSpPr>
        <p:spPr>
          <a:xfrm>
            <a:off x="7946796" y="2746522"/>
            <a:ext cx="106726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Content Placeholder 3"/>
          <p:cNvSpPr txBox="1">
            <a:spLocks/>
          </p:cNvSpPr>
          <p:nvPr/>
        </p:nvSpPr>
        <p:spPr>
          <a:xfrm>
            <a:off x="8758864" y="2773891"/>
            <a:ext cx="1055377" cy="435046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sz="1800" dirty="0" smtClean="0">
                <a:solidFill>
                  <a:srgbClr val="FF0000"/>
                </a:solidFill>
              </a:rPr>
              <a:t>attribute</a:t>
            </a:r>
          </a:p>
        </p:txBody>
      </p:sp>
    </p:spTree>
    <p:extLst>
      <p:ext uri="{BB962C8B-B14F-4D97-AF65-F5344CB8AC3E}">
        <p14:creationId xmlns:p14="http://schemas.microsoft.com/office/powerpoint/2010/main" val="3413514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DBD90B8E-7BB4-439A-B137-2A0C3491B084}"/>
              </a:ext>
            </a:extLst>
          </p:cNvPr>
          <p:cNvSpPr txBox="1">
            <a:spLocks/>
          </p:cNvSpPr>
          <p:nvPr/>
        </p:nvSpPr>
        <p:spPr>
          <a:xfrm>
            <a:off x="2544605" y="721621"/>
            <a:ext cx="5900724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Unit 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r>
              <a:rPr lang="en-US" altLang="ko-KR" sz="2400" spc="3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02</a:t>
            </a:r>
            <a:r>
              <a:rPr lang="en-US" altLang="ko-KR" sz="24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r>
              <a:rPr lang="ko-KR" altLang="en-US" sz="24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ㅣ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r>
              <a:rPr lang="en-US" altLang="ko-KR" sz="2400" spc="-1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BeautifulSoup</a:t>
            </a:r>
            <a:r>
              <a:rPr lang="ko-KR" altLang="en-US" sz="24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endParaRPr lang="ko-KR" altLang="en-US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85397" y="1582615"/>
            <a:ext cx="9918100" cy="783513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dirty="0" err="1" smtClean="0">
                <a:solidFill>
                  <a:schemeClr val="accent1">
                    <a:lumMod val="75000"/>
                  </a:schemeClr>
                </a:solidFill>
              </a:rPr>
              <a:t>Soup.find</a:t>
            </a:r>
            <a:r>
              <a:rPr lang="en-US" altLang="ko-KR" dirty="0" smtClean="0">
                <a:solidFill>
                  <a:schemeClr val="accent1">
                    <a:lumMod val="75000"/>
                  </a:schemeClr>
                </a:solidFill>
              </a:rPr>
              <a:t>(‘span’)</a:t>
            </a:r>
          </a:p>
        </p:txBody>
      </p:sp>
      <p:sp>
        <p:nvSpPr>
          <p:cNvPr id="10" name="Rectangle 5"/>
          <p:cNvSpPr>
            <a:spLocks noChangeArrowheads="1"/>
          </p:cNvSpPr>
          <p:nvPr/>
        </p:nvSpPr>
        <p:spPr bwMode="auto">
          <a:xfrm>
            <a:off x="1238053" y="4743253"/>
            <a:ext cx="10953947" cy="153888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&lt;span class="excitingNote"&gt;</a:t>
            </a:r>
            <a:r>
              <a:rPr kumimoji="0" lang="en-US" altLang="ko-KR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first </a:t>
            </a:r>
            <a:r>
              <a:rPr lang="en-US" altLang="ko-KR" sz="2000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line!</a:t>
            </a:r>
            <a:r>
              <a:rPr kumimoji="0" lang="en-US" altLang="ko-KR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kumimoji="0" lang="ko-KR" altLang="ko-KR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span&gt;</a:t>
            </a:r>
            <a:endParaRPr kumimoji="0" lang="en-US" altLang="ko-KR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&lt;span class="excitingNote</a:t>
            </a:r>
            <a:r>
              <a:rPr lang="ko-KR" altLang="ko-KR" sz="2000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"&gt;</a:t>
            </a:r>
            <a:r>
              <a:rPr lang="en-US" altLang="ko-KR" sz="2000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second line!&lt;/</a:t>
            </a:r>
            <a:r>
              <a:rPr lang="ko-KR" altLang="ko-KR" sz="2000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span</a:t>
            </a:r>
            <a:r>
              <a:rPr lang="ko-KR" altLang="ko-KR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altLang="ko-KR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&lt;span class="excitingNote</a:t>
            </a:r>
            <a:r>
              <a:rPr lang="ko-KR" altLang="ko-KR" sz="2000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"&gt;</a:t>
            </a:r>
            <a:r>
              <a:rPr lang="en-US" altLang="ko-KR" sz="2000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third line!</a:t>
            </a:r>
            <a:r>
              <a:rPr lang="ko-KR" altLang="ko-KR" sz="2000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ko-KR" altLang="ko-KR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span&gt;</a:t>
            </a:r>
            <a:endParaRPr lang="en-US" altLang="ko-KR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&lt;span class="excitingNote</a:t>
            </a:r>
            <a:r>
              <a:rPr lang="ko-KR" altLang="ko-KR" sz="2000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"&gt;</a:t>
            </a:r>
            <a:r>
              <a:rPr lang="en-US" altLang="ko-KR" sz="2000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fourth line!</a:t>
            </a:r>
            <a:r>
              <a:rPr lang="ko-KR" altLang="ko-KR" sz="2000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ko-KR" altLang="ko-KR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span&gt;</a:t>
            </a:r>
            <a:endParaRPr lang="en-US" altLang="ko-KR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3" name="Content Placeholder 3"/>
          <p:cNvSpPr txBox="1">
            <a:spLocks/>
          </p:cNvSpPr>
          <p:nvPr/>
        </p:nvSpPr>
        <p:spPr>
          <a:xfrm>
            <a:off x="537797" y="1735015"/>
            <a:ext cx="9918100" cy="31779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en-US" altLang="ko-KR" dirty="0" smtClean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Content Placeholder 3"/>
          <p:cNvSpPr txBox="1">
            <a:spLocks/>
          </p:cNvSpPr>
          <p:nvPr/>
        </p:nvSpPr>
        <p:spPr>
          <a:xfrm>
            <a:off x="385397" y="3853666"/>
            <a:ext cx="9918100" cy="7835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dirty="0" err="1" smtClean="0">
                <a:solidFill>
                  <a:schemeClr val="accent1">
                    <a:lumMod val="75000"/>
                  </a:schemeClr>
                </a:solidFill>
              </a:rPr>
              <a:t>Soup.findAll</a:t>
            </a:r>
            <a:r>
              <a:rPr lang="en-US" altLang="ko-KR" dirty="0" smtClean="0">
                <a:solidFill>
                  <a:schemeClr val="accent1">
                    <a:lumMod val="75000"/>
                  </a:schemeClr>
                </a:solidFill>
              </a:rPr>
              <a:t>(‘span’)</a:t>
            </a:r>
          </a:p>
        </p:txBody>
      </p:sp>
      <p:sp>
        <p:nvSpPr>
          <p:cNvPr id="8" name="Content Placeholder 3"/>
          <p:cNvSpPr txBox="1">
            <a:spLocks/>
          </p:cNvSpPr>
          <p:nvPr/>
        </p:nvSpPr>
        <p:spPr>
          <a:xfrm>
            <a:off x="690197" y="4182460"/>
            <a:ext cx="9918100" cy="7835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dirty="0" smtClean="0"/>
              <a:t>returns</a:t>
            </a:r>
          </a:p>
        </p:txBody>
      </p:sp>
      <p:sp>
        <p:nvSpPr>
          <p:cNvPr id="9" name="Content Placeholder 3"/>
          <p:cNvSpPr txBox="1">
            <a:spLocks/>
          </p:cNvSpPr>
          <p:nvPr/>
        </p:nvSpPr>
        <p:spPr>
          <a:xfrm>
            <a:off x="690197" y="1934627"/>
            <a:ext cx="9918100" cy="7835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dirty="0" smtClean="0"/>
              <a:t>returns</a:t>
            </a:r>
          </a:p>
        </p:txBody>
      </p:sp>
      <p:sp>
        <p:nvSpPr>
          <p:cNvPr id="11" name="Rectangle 5"/>
          <p:cNvSpPr>
            <a:spLocks noChangeArrowheads="1"/>
          </p:cNvSpPr>
          <p:nvPr/>
        </p:nvSpPr>
        <p:spPr bwMode="auto">
          <a:xfrm>
            <a:off x="1107649" y="2482734"/>
            <a:ext cx="10953947" cy="61555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&lt;span class="excitingNote"&gt;</a:t>
            </a:r>
            <a:r>
              <a:rPr kumimoji="0" lang="en-US" altLang="ko-KR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first </a:t>
            </a:r>
            <a:r>
              <a:rPr lang="en-US" altLang="ko-KR" sz="2000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line!</a:t>
            </a:r>
            <a:r>
              <a:rPr kumimoji="0" lang="en-US" altLang="ko-KR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kumimoji="0" lang="ko-KR" altLang="ko-KR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span&gt;</a:t>
            </a:r>
            <a:endParaRPr kumimoji="0" lang="en-US" altLang="ko-KR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7723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DBD90B8E-7BB4-439A-B137-2A0C3491B084}"/>
              </a:ext>
            </a:extLst>
          </p:cNvPr>
          <p:cNvSpPr txBox="1">
            <a:spLocks/>
          </p:cNvSpPr>
          <p:nvPr/>
        </p:nvSpPr>
        <p:spPr>
          <a:xfrm>
            <a:off x="2544605" y="721621"/>
            <a:ext cx="5900724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Unit 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r>
              <a:rPr lang="en-US" altLang="ko-KR" sz="2400" spc="3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02</a:t>
            </a:r>
            <a:r>
              <a:rPr lang="en-US" altLang="ko-KR" sz="24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r>
              <a:rPr lang="ko-KR" altLang="en-US" sz="24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ㅣ소개 </a:t>
            </a:r>
            <a:endParaRPr lang="ko-KR" altLang="en-US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85397" y="1582615"/>
            <a:ext cx="9918100" cy="783513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dirty="0" err="1" smtClean="0">
                <a:solidFill>
                  <a:schemeClr val="accent1">
                    <a:lumMod val="75000"/>
                  </a:schemeClr>
                </a:solidFill>
              </a:rPr>
              <a:t>Soup.find</a:t>
            </a:r>
            <a:r>
              <a:rPr lang="en-US" altLang="ko-KR" dirty="0" smtClean="0">
                <a:solidFill>
                  <a:schemeClr val="accent1">
                    <a:lumMod val="75000"/>
                  </a:schemeClr>
                </a:solidFill>
              </a:rPr>
              <a:t>(‘span’)</a:t>
            </a:r>
          </a:p>
        </p:txBody>
      </p:sp>
      <p:sp>
        <p:nvSpPr>
          <p:cNvPr id="10" name="Rectangle 5"/>
          <p:cNvSpPr>
            <a:spLocks noChangeArrowheads="1"/>
          </p:cNvSpPr>
          <p:nvPr/>
        </p:nvSpPr>
        <p:spPr bwMode="auto">
          <a:xfrm>
            <a:off x="1238053" y="4743253"/>
            <a:ext cx="10953947" cy="153888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&lt;span class="excitingNote"&gt;</a:t>
            </a:r>
            <a:r>
              <a:rPr kumimoji="0" lang="en-US" altLang="ko-KR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first </a:t>
            </a:r>
            <a:r>
              <a:rPr lang="en-US" altLang="ko-KR" sz="2000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line!</a:t>
            </a:r>
            <a:r>
              <a:rPr kumimoji="0" lang="en-US" altLang="ko-KR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kumimoji="0" lang="ko-KR" altLang="ko-KR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span&gt;</a:t>
            </a:r>
            <a:endParaRPr kumimoji="0" lang="en-US" altLang="ko-KR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&lt;span class="excitingNote</a:t>
            </a:r>
            <a:r>
              <a:rPr lang="ko-KR" altLang="ko-KR" sz="2000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"&gt;</a:t>
            </a:r>
            <a:r>
              <a:rPr lang="en-US" altLang="ko-KR" sz="2000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second line!&lt;/</a:t>
            </a:r>
            <a:r>
              <a:rPr lang="ko-KR" altLang="ko-KR" sz="2000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span</a:t>
            </a:r>
            <a:r>
              <a:rPr lang="ko-KR" altLang="ko-KR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altLang="ko-KR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&lt;span class="excitingNote</a:t>
            </a:r>
            <a:r>
              <a:rPr lang="ko-KR" altLang="ko-KR" sz="2000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"&gt;</a:t>
            </a:r>
            <a:r>
              <a:rPr lang="en-US" altLang="ko-KR" sz="2000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third line!</a:t>
            </a:r>
            <a:r>
              <a:rPr lang="ko-KR" altLang="ko-KR" sz="2000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ko-KR" altLang="ko-KR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span&gt;</a:t>
            </a:r>
            <a:endParaRPr lang="en-US" altLang="ko-KR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&lt;span class="excitingNote</a:t>
            </a:r>
            <a:r>
              <a:rPr lang="ko-KR" altLang="ko-KR" sz="2000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"&gt;</a:t>
            </a:r>
            <a:r>
              <a:rPr lang="en-US" altLang="ko-KR" sz="2000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fourth line!</a:t>
            </a:r>
            <a:r>
              <a:rPr lang="ko-KR" altLang="ko-KR" sz="2000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ko-KR" altLang="ko-KR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span&gt;</a:t>
            </a:r>
            <a:endParaRPr lang="en-US" altLang="ko-KR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3" name="Content Placeholder 3"/>
          <p:cNvSpPr txBox="1">
            <a:spLocks/>
          </p:cNvSpPr>
          <p:nvPr/>
        </p:nvSpPr>
        <p:spPr>
          <a:xfrm>
            <a:off x="537797" y="1735015"/>
            <a:ext cx="9918100" cy="31779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en-US" altLang="ko-KR" dirty="0" smtClean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Content Placeholder 3"/>
          <p:cNvSpPr txBox="1">
            <a:spLocks/>
          </p:cNvSpPr>
          <p:nvPr/>
        </p:nvSpPr>
        <p:spPr>
          <a:xfrm>
            <a:off x="385397" y="3853666"/>
            <a:ext cx="9918100" cy="7835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dirty="0" err="1" smtClean="0">
                <a:solidFill>
                  <a:schemeClr val="accent1">
                    <a:lumMod val="75000"/>
                  </a:schemeClr>
                </a:solidFill>
              </a:rPr>
              <a:t>Soup.findAll</a:t>
            </a:r>
            <a:r>
              <a:rPr lang="en-US" altLang="ko-KR" dirty="0" smtClean="0">
                <a:solidFill>
                  <a:schemeClr val="accent1">
                    <a:lumMod val="75000"/>
                  </a:schemeClr>
                </a:solidFill>
              </a:rPr>
              <a:t>(‘span’)</a:t>
            </a:r>
          </a:p>
        </p:txBody>
      </p:sp>
      <p:sp>
        <p:nvSpPr>
          <p:cNvPr id="8" name="Content Placeholder 3"/>
          <p:cNvSpPr txBox="1">
            <a:spLocks/>
          </p:cNvSpPr>
          <p:nvPr/>
        </p:nvSpPr>
        <p:spPr>
          <a:xfrm>
            <a:off x="690197" y="4182460"/>
            <a:ext cx="9918100" cy="7835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dirty="0" smtClean="0"/>
              <a:t>returns</a:t>
            </a:r>
          </a:p>
        </p:txBody>
      </p:sp>
      <p:sp>
        <p:nvSpPr>
          <p:cNvPr id="9" name="Content Placeholder 3"/>
          <p:cNvSpPr txBox="1">
            <a:spLocks/>
          </p:cNvSpPr>
          <p:nvPr/>
        </p:nvSpPr>
        <p:spPr>
          <a:xfrm>
            <a:off x="690197" y="1934627"/>
            <a:ext cx="9918100" cy="7835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dirty="0" smtClean="0"/>
              <a:t>returns</a:t>
            </a:r>
          </a:p>
        </p:txBody>
      </p:sp>
      <p:sp>
        <p:nvSpPr>
          <p:cNvPr id="11" name="Rectangle 5"/>
          <p:cNvSpPr>
            <a:spLocks noChangeArrowheads="1"/>
          </p:cNvSpPr>
          <p:nvPr/>
        </p:nvSpPr>
        <p:spPr bwMode="auto">
          <a:xfrm>
            <a:off x="1107649" y="2482734"/>
            <a:ext cx="10953947" cy="61555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&lt;span class="excitingNote"&gt;</a:t>
            </a:r>
            <a:r>
              <a:rPr kumimoji="0" lang="en-US" altLang="ko-KR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first </a:t>
            </a:r>
            <a:r>
              <a:rPr lang="en-US" altLang="ko-KR" sz="2000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line!</a:t>
            </a:r>
            <a:r>
              <a:rPr kumimoji="0" lang="en-US" altLang="ko-KR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kumimoji="0" lang="ko-KR" altLang="ko-KR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span&gt;</a:t>
            </a:r>
            <a:endParaRPr kumimoji="0" lang="en-US" altLang="ko-KR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7E6E6">
              <a:alpha val="8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Rectangle 12"/>
          <p:cNvSpPr/>
          <p:nvPr/>
        </p:nvSpPr>
        <p:spPr>
          <a:xfrm>
            <a:off x="1717249" y="2403204"/>
            <a:ext cx="8757501" cy="2051591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solidFill>
                  <a:schemeClr val="tx1"/>
                </a:solidFill>
                <a:ea typeface="12롯데마트드림Bold" panose="02020603020101020101"/>
              </a:rPr>
              <a:t>실습으로 </a:t>
            </a:r>
            <a:r>
              <a:rPr lang="en-US" altLang="ko-KR" sz="4000" dirty="0" smtClean="0">
                <a:solidFill>
                  <a:schemeClr val="tx1"/>
                </a:solidFill>
                <a:ea typeface="12롯데마트드림Bold" panose="02020603020101020101"/>
              </a:rPr>
              <a:t>~</a:t>
            </a:r>
            <a:endParaRPr lang="ko-KR" altLang="en-US" sz="4000" dirty="0">
              <a:solidFill>
                <a:schemeClr val="tx1"/>
              </a:solidFill>
              <a:ea typeface="12롯데마트드림Bold" panose="02020603020101020101"/>
            </a:endParaRPr>
          </a:p>
        </p:txBody>
      </p:sp>
    </p:spTree>
    <p:extLst>
      <p:ext uri="{BB962C8B-B14F-4D97-AF65-F5344CB8AC3E}">
        <p14:creationId xmlns:p14="http://schemas.microsoft.com/office/powerpoint/2010/main" val="474592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DBD90B8E-7BB4-439A-B137-2A0C3491B084}"/>
              </a:ext>
            </a:extLst>
          </p:cNvPr>
          <p:cNvSpPr txBox="1">
            <a:spLocks/>
          </p:cNvSpPr>
          <p:nvPr/>
        </p:nvSpPr>
        <p:spPr>
          <a:xfrm>
            <a:off x="2544605" y="721621"/>
            <a:ext cx="5900724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Unit 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r>
              <a:rPr lang="en-US" altLang="ko-KR" sz="2400" spc="3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02</a:t>
            </a:r>
            <a:r>
              <a:rPr lang="en-US" altLang="ko-KR" sz="24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r>
              <a:rPr lang="ko-KR" altLang="en-US" sz="24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ㅣ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r>
              <a:rPr lang="en-US" altLang="ko-KR" sz="2400" spc="-1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BeautifulSoup</a:t>
            </a:r>
            <a:r>
              <a:rPr lang="ko-KR" altLang="en-US" sz="24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endParaRPr lang="ko-KR" altLang="en-US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85397" y="1582615"/>
            <a:ext cx="9918100" cy="783513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 smtClean="0"/>
              <a:t>텍스트 외 정보 추출하기 </a:t>
            </a:r>
            <a:r>
              <a:rPr lang="en-US" altLang="ko-KR" dirty="0" smtClean="0"/>
              <a:t>(Attribute)</a:t>
            </a:r>
            <a:r>
              <a:rPr lang="ko-KR" altLang="en-US" dirty="0" smtClean="0"/>
              <a:t> </a:t>
            </a:r>
            <a:endParaRPr lang="en-US" altLang="ko-KR" dirty="0" smtClean="0"/>
          </a:p>
        </p:txBody>
      </p:sp>
      <p:sp>
        <p:nvSpPr>
          <p:cNvPr id="23" name="Content Placeholder 3"/>
          <p:cNvSpPr txBox="1">
            <a:spLocks/>
          </p:cNvSpPr>
          <p:nvPr/>
        </p:nvSpPr>
        <p:spPr>
          <a:xfrm>
            <a:off x="537797" y="1735015"/>
            <a:ext cx="9918100" cy="31779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en-US" altLang="ko-KR" dirty="0" smtClean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9" name="Content Placeholder 3"/>
          <p:cNvSpPr txBox="1">
            <a:spLocks/>
          </p:cNvSpPr>
          <p:nvPr/>
        </p:nvSpPr>
        <p:spPr>
          <a:xfrm>
            <a:off x="2867790" y="2126771"/>
            <a:ext cx="9918100" cy="7835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dirty="0" smtClean="0">
                <a:solidFill>
                  <a:srgbClr val="FF0000"/>
                </a:solidFill>
              </a:rPr>
              <a:t>Attribute  </a:t>
            </a:r>
          </a:p>
        </p:txBody>
      </p:sp>
      <p:sp>
        <p:nvSpPr>
          <p:cNvPr id="11" name="Rectangle 5"/>
          <p:cNvSpPr>
            <a:spLocks noChangeArrowheads="1"/>
          </p:cNvSpPr>
          <p:nvPr/>
        </p:nvSpPr>
        <p:spPr bwMode="auto">
          <a:xfrm>
            <a:off x="1543565" y="2708074"/>
            <a:ext cx="10788978" cy="295465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3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&lt;span class="excitingNote“</a:t>
            </a:r>
            <a:r>
              <a:rPr kumimoji="0" lang="en-US" altLang="ko-KR" sz="3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color=“black”</a:t>
            </a:r>
            <a:r>
              <a:rPr kumimoji="0" lang="en-US" altLang="ko-KR" sz="3200" b="0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ko-KR" altLang="ko-KR" sz="3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kumimoji="0" lang="en-US" altLang="ko-KR" sz="3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first </a:t>
            </a:r>
            <a:r>
              <a:rPr lang="en-US" altLang="ko-KR" sz="3200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line!</a:t>
            </a:r>
            <a:r>
              <a:rPr kumimoji="0" lang="en-US" altLang="ko-KR" sz="3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kumimoji="0" lang="ko-KR" altLang="ko-KR" sz="3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span&gt;</a:t>
            </a:r>
            <a:endParaRPr kumimoji="0" lang="en-US" altLang="ko-KR" sz="32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32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3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&lt;a </a:t>
            </a:r>
            <a:r>
              <a:rPr lang="en-US" altLang="ko-KR" sz="3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href</a:t>
            </a:r>
            <a:r>
              <a:rPr lang="en-US" altLang="ko-KR" sz="3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="/</a:t>
            </a:r>
            <a:r>
              <a:rPr lang="en-US" altLang="ko-KR" sz="3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moviedb</a:t>
            </a:r>
            <a:r>
              <a:rPr lang="en-US" altLang="ko-KR" sz="3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altLang="ko-KR" sz="3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main?movieId</a:t>
            </a:r>
            <a:r>
              <a:rPr lang="en-US" altLang="ko-KR" sz="3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=93252" class="</a:t>
            </a:r>
            <a:r>
              <a:rPr lang="en-US" altLang="ko-KR" sz="3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name_movie</a:t>
            </a:r>
            <a:r>
              <a:rPr lang="en-US" altLang="ko-KR" sz="3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#title"&gt;</a:t>
            </a:r>
            <a:r>
              <a:rPr lang="ko-KR" altLang="en-US" sz="3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어벤져스</a:t>
            </a:r>
            <a:r>
              <a:rPr lang="en-US" altLang="ko-KR" sz="3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ko-KR" altLang="en-US" sz="3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엔드게임</a:t>
            </a:r>
            <a:r>
              <a:rPr lang="en-US" altLang="ko-KR" sz="3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&lt;/a&gt;</a:t>
            </a:r>
            <a:endParaRPr kumimoji="0" lang="en-US" altLang="ko-KR" sz="32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3016578" y="3150808"/>
            <a:ext cx="1102936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8054117" y="3158119"/>
            <a:ext cx="1102936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2316322" y="4630271"/>
            <a:ext cx="1102936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1601925" y="5103182"/>
            <a:ext cx="1102936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4253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DBD90B8E-7BB4-439A-B137-2A0C3491B084}"/>
              </a:ext>
            </a:extLst>
          </p:cNvPr>
          <p:cNvSpPr txBox="1">
            <a:spLocks/>
          </p:cNvSpPr>
          <p:nvPr/>
        </p:nvSpPr>
        <p:spPr>
          <a:xfrm>
            <a:off x="2544605" y="721621"/>
            <a:ext cx="5900724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Unit 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r>
              <a:rPr lang="en-US" altLang="ko-KR" sz="2400" spc="3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02</a:t>
            </a:r>
            <a:r>
              <a:rPr lang="en-US" altLang="ko-KR" sz="24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r>
              <a:rPr lang="ko-KR" altLang="en-US" sz="24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ㅣ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r>
              <a:rPr lang="en-US" altLang="ko-KR" sz="2400" spc="-1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BeautifulSoup</a:t>
            </a:r>
            <a:r>
              <a:rPr lang="ko-KR" altLang="en-US" sz="24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endParaRPr lang="ko-KR" altLang="en-US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85397" y="1582615"/>
            <a:ext cx="9918100" cy="783513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 smtClean="0"/>
              <a:t>텍스트 외 정보 추출하기 </a:t>
            </a:r>
            <a:r>
              <a:rPr lang="en-US" altLang="ko-KR" dirty="0" smtClean="0"/>
              <a:t>(Attribute)</a:t>
            </a:r>
            <a:r>
              <a:rPr lang="ko-KR" altLang="en-US" dirty="0" smtClean="0"/>
              <a:t> </a:t>
            </a:r>
            <a:endParaRPr lang="en-US" altLang="ko-KR" dirty="0" smtClean="0"/>
          </a:p>
        </p:txBody>
      </p:sp>
      <p:sp>
        <p:nvSpPr>
          <p:cNvPr id="23" name="Content Placeholder 3"/>
          <p:cNvSpPr txBox="1">
            <a:spLocks/>
          </p:cNvSpPr>
          <p:nvPr/>
        </p:nvSpPr>
        <p:spPr>
          <a:xfrm>
            <a:off x="537797" y="1735015"/>
            <a:ext cx="9918100" cy="31779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en-US" altLang="ko-KR" dirty="0" smtClean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5" name="Content Placeholder 3"/>
          <p:cNvSpPr txBox="1">
            <a:spLocks/>
          </p:cNvSpPr>
          <p:nvPr/>
        </p:nvSpPr>
        <p:spPr>
          <a:xfrm>
            <a:off x="6259981" y="3868132"/>
            <a:ext cx="5542378" cy="239440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response </a:t>
            </a:r>
            <a:r>
              <a:rPr lang="en-US" altLang="ko-KR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altLang="ko-KR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requests.get</a:t>
            </a:r>
            <a:r>
              <a:rPr lang="en-US" altLang="ko-KR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ko-KR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my_url</a:t>
            </a:r>
            <a:r>
              <a:rPr lang="en-US" altLang="ko-KR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soup  = </a:t>
            </a:r>
            <a:r>
              <a:rPr lang="en-US" altLang="ko-KR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bs</a:t>
            </a:r>
            <a:r>
              <a:rPr lang="en-US" altLang="ko-KR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ko-KR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response.text</a:t>
            </a:r>
            <a:r>
              <a:rPr lang="en-US" altLang="ko-KR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‘</a:t>
            </a:r>
            <a:r>
              <a:rPr lang="en-US" altLang="ko-KR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html.parser</a:t>
            </a:r>
            <a:r>
              <a:rPr lang="en-US" altLang="ko-KR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’)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Movie_url</a:t>
            </a:r>
            <a:r>
              <a:rPr lang="en-US" altLang="ko-KR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ko-KR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soup.find</a:t>
            </a:r>
            <a:r>
              <a:rPr lang="en-US" altLang="ko-KR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(‘a’)</a:t>
            </a:r>
            <a:r>
              <a:rPr lang="en-US" altLang="ko-KR" sz="1800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[‘</a:t>
            </a:r>
            <a:r>
              <a:rPr lang="en-US" altLang="ko-KR" sz="1800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href</a:t>
            </a:r>
            <a:r>
              <a:rPr lang="en-US" altLang="ko-KR" sz="1800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’] </a:t>
            </a:r>
            <a:endParaRPr lang="en-US" altLang="ko-KR" sz="18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>
            <a:off x="5846060" y="2011983"/>
            <a:ext cx="0" cy="403467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5"/>
          <p:cNvSpPr>
            <a:spLocks noChangeArrowheads="1"/>
          </p:cNvSpPr>
          <p:nvPr/>
        </p:nvSpPr>
        <p:spPr bwMode="auto">
          <a:xfrm>
            <a:off x="6223608" y="2265688"/>
            <a:ext cx="5215454" cy="1231106"/>
          </a:xfrm>
          <a:prstGeom prst="rect">
            <a:avLst/>
          </a:prstGeom>
          <a:noFill/>
          <a:ln>
            <a:solidFill>
              <a:schemeClr val="tx2"/>
            </a:solidFill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2000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altLang="ko-KR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 </a:t>
            </a:r>
            <a:r>
              <a:rPr lang="en-US" altLang="ko-KR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href</a:t>
            </a:r>
            <a:r>
              <a:rPr lang="en-US" altLang="ko-KR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="/</a:t>
            </a:r>
            <a:r>
              <a:rPr lang="en-US" altLang="ko-KR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moviedb</a:t>
            </a:r>
            <a:r>
              <a:rPr lang="en-US" altLang="ko-KR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altLang="ko-KR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main?movieId</a:t>
            </a:r>
            <a:r>
              <a:rPr lang="en-US" altLang="ko-KR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=93252" class="</a:t>
            </a:r>
            <a:r>
              <a:rPr lang="en-US" altLang="ko-KR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name_movie</a:t>
            </a:r>
            <a:r>
              <a:rPr lang="en-US" altLang="ko-KR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#title"&gt;</a:t>
            </a:r>
            <a:r>
              <a:rPr lang="ko-KR" alt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어벤져스</a:t>
            </a:r>
            <a:r>
              <a:rPr lang="en-US" altLang="ko-KR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ko-KR" alt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엔드게임</a:t>
            </a:r>
            <a:r>
              <a:rPr lang="en-US" altLang="ko-KR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&lt;/a&gt;</a:t>
            </a:r>
            <a:endParaRPr kumimoji="0" lang="en-US" altLang="ko-KR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8" name="Content Placeholder 3"/>
          <p:cNvSpPr txBox="1">
            <a:spLocks/>
          </p:cNvSpPr>
          <p:nvPr/>
        </p:nvSpPr>
        <p:spPr>
          <a:xfrm>
            <a:off x="887010" y="2464261"/>
            <a:ext cx="4844487" cy="37982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2000" dirty="0" smtClean="0"/>
              <a:t>동일하게 </a:t>
            </a:r>
            <a:r>
              <a:rPr lang="en-US" altLang="ko-KR" sz="2000" dirty="0" smtClean="0"/>
              <a:t>find </a:t>
            </a:r>
            <a:r>
              <a:rPr lang="ko-KR" altLang="en-US" sz="2000" dirty="0" smtClean="0"/>
              <a:t>또는 </a:t>
            </a:r>
            <a:r>
              <a:rPr lang="en-US" altLang="ko-KR" sz="2000" dirty="0" err="1" smtClean="0"/>
              <a:t>findAll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을 이용</a:t>
            </a:r>
            <a:endParaRPr lang="en-US" altLang="ko-KR" sz="2000" dirty="0" smtClean="0"/>
          </a:p>
          <a:p>
            <a:pPr>
              <a:lnSpc>
                <a:spcPct val="150000"/>
              </a:lnSpc>
            </a:pPr>
            <a:r>
              <a:rPr lang="ko-KR" altLang="en-US" sz="2000" dirty="0" smtClean="0"/>
              <a:t>위 함수가 </a:t>
            </a:r>
            <a:r>
              <a:rPr lang="en-US" altLang="ko-KR" sz="2000" dirty="0" smtClean="0"/>
              <a:t>return </a:t>
            </a:r>
            <a:r>
              <a:rPr lang="ko-KR" altLang="en-US" sz="2000" dirty="0" smtClean="0"/>
              <a:t>하는 </a:t>
            </a:r>
            <a:r>
              <a:rPr lang="en-US" altLang="ko-KR" sz="2000" dirty="0" smtClean="0"/>
              <a:t>bs4.element.Tag </a:t>
            </a:r>
            <a:r>
              <a:rPr lang="ko-KR" altLang="en-US" sz="2000" dirty="0" smtClean="0"/>
              <a:t>객체에 마치 </a:t>
            </a:r>
            <a:r>
              <a:rPr lang="ko-KR" altLang="en-US" sz="2000" dirty="0" smtClean="0">
                <a:solidFill>
                  <a:srgbClr val="FF0000"/>
                </a:solidFill>
              </a:rPr>
              <a:t>딕셔너리 </a:t>
            </a:r>
            <a:r>
              <a:rPr lang="en-US" altLang="ko-KR" sz="2000" dirty="0" smtClean="0">
                <a:solidFill>
                  <a:srgbClr val="FF0000"/>
                </a:solidFill>
              </a:rPr>
              <a:t>key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값을 호출하듯이 이용</a:t>
            </a:r>
            <a:endParaRPr lang="en-US" altLang="ko-KR" sz="2000" dirty="0" smtClean="0"/>
          </a:p>
          <a:p>
            <a:pPr>
              <a:lnSpc>
                <a:spcPct val="150000"/>
              </a:lnSpc>
            </a:pPr>
            <a:r>
              <a:rPr lang="en-US" altLang="ko-KR" sz="2000" dirty="0" smtClean="0"/>
              <a:t>bs4.element.Tag[</a:t>
            </a:r>
            <a:r>
              <a:rPr lang="en-US" altLang="ko-KR" sz="2000" dirty="0" err="1" smtClean="0"/>
              <a:t>attribute_name</a:t>
            </a:r>
            <a:r>
              <a:rPr lang="en-US" altLang="ko-KR" sz="2000" dirty="0"/>
              <a:t>]</a:t>
            </a:r>
            <a:endParaRPr lang="en-US" altLang="ko-KR" sz="2000" dirty="0" smtClean="0"/>
          </a:p>
          <a:p>
            <a:pPr>
              <a:lnSpc>
                <a:spcPct val="150000"/>
              </a:lnSpc>
            </a:pPr>
            <a:endParaRPr lang="en-US" altLang="ko-KR" sz="2000" dirty="0" smtClean="0"/>
          </a:p>
        </p:txBody>
      </p:sp>
    </p:spTree>
    <p:extLst>
      <p:ext uri="{BB962C8B-B14F-4D97-AF65-F5344CB8AC3E}">
        <p14:creationId xmlns:p14="http://schemas.microsoft.com/office/powerpoint/2010/main" val="3947593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DBD90B8E-7BB4-439A-B137-2A0C3491B084}"/>
              </a:ext>
            </a:extLst>
          </p:cNvPr>
          <p:cNvSpPr txBox="1">
            <a:spLocks/>
          </p:cNvSpPr>
          <p:nvPr/>
        </p:nvSpPr>
        <p:spPr>
          <a:xfrm>
            <a:off x="2544605" y="721621"/>
            <a:ext cx="5900724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Unit 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r>
              <a:rPr lang="en-US" altLang="ko-KR" sz="2400" spc="3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02</a:t>
            </a:r>
            <a:r>
              <a:rPr lang="en-US" altLang="ko-KR" sz="24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r>
              <a:rPr lang="ko-KR" altLang="en-US" sz="24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ㅣ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r>
              <a:rPr lang="en-US" altLang="ko-KR" sz="2400" spc="-1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BeautifulSoup</a:t>
            </a:r>
            <a:r>
              <a:rPr lang="ko-KR" altLang="en-US" sz="24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endParaRPr lang="ko-KR" altLang="en-US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85397" y="1582615"/>
            <a:ext cx="9918100" cy="783513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 smtClean="0"/>
              <a:t>부모</a:t>
            </a:r>
            <a:r>
              <a:rPr lang="en-US" altLang="ko-KR" dirty="0" smtClean="0"/>
              <a:t>,</a:t>
            </a:r>
            <a:r>
              <a:rPr lang="ko-KR" altLang="en-US" dirty="0"/>
              <a:t> </a:t>
            </a:r>
            <a:r>
              <a:rPr lang="ko-KR" altLang="en-US" dirty="0" smtClean="0"/>
              <a:t>형제 관계 이용하기 </a:t>
            </a:r>
            <a:endParaRPr lang="en-US" altLang="ko-KR" dirty="0" smtClean="0"/>
          </a:p>
        </p:txBody>
      </p:sp>
      <p:sp>
        <p:nvSpPr>
          <p:cNvPr id="23" name="Content Placeholder 3"/>
          <p:cNvSpPr txBox="1">
            <a:spLocks/>
          </p:cNvSpPr>
          <p:nvPr/>
        </p:nvSpPr>
        <p:spPr>
          <a:xfrm>
            <a:off x="537797" y="1735015"/>
            <a:ext cx="9918100" cy="31779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en-US" altLang="ko-KR" dirty="0" smtClean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>
            <a:off x="5846060" y="2011983"/>
            <a:ext cx="0" cy="403467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3"/>
          <p:cNvSpPr txBox="1">
            <a:spLocks/>
          </p:cNvSpPr>
          <p:nvPr/>
        </p:nvSpPr>
        <p:spPr>
          <a:xfrm>
            <a:off x="887011" y="2464261"/>
            <a:ext cx="5358050" cy="37982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2000" dirty="0" smtClean="0"/>
              <a:t>HTML </a:t>
            </a:r>
            <a:r>
              <a:rPr lang="ko-KR" altLang="en-US" sz="2000" dirty="0" smtClean="0"/>
              <a:t>문서는 구조적으로 작성이 가능하고</a:t>
            </a:r>
            <a:endParaRPr lang="en-US" altLang="ko-KR" sz="2000" dirty="0" smtClean="0"/>
          </a:p>
          <a:p>
            <a:pPr>
              <a:lnSpc>
                <a:spcPct val="150000"/>
              </a:lnSpc>
            </a:pPr>
            <a:r>
              <a:rPr lang="ko-KR" altLang="en-US" sz="2000" dirty="0" smtClean="0"/>
              <a:t>한 태그안에 다른 태그가 속할 수 있다</a:t>
            </a:r>
            <a:r>
              <a:rPr lang="en-US" altLang="ko-KR" sz="200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800" dirty="0" smtClean="0"/>
              <a:t>bs4.element.tag.</a:t>
            </a:r>
            <a:r>
              <a:rPr lang="en-US" altLang="ko-KR" sz="1800" dirty="0" smtClean="0">
                <a:solidFill>
                  <a:srgbClr val="FF0000"/>
                </a:solidFill>
              </a:rPr>
              <a:t>next_sibling</a:t>
            </a:r>
            <a:r>
              <a:rPr lang="en-US" altLang="ko-KR" sz="1800" dirty="0" smtClean="0"/>
              <a:t> :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다음 형제태그 </a:t>
            </a:r>
            <a:endParaRPr lang="en-US" altLang="ko-KR" sz="1800" dirty="0" smtClean="0"/>
          </a:p>
          <a:p>
            <a:pPr>
              <a:lnSpc>
                <a:spcPct val="150000"/>
              </a:lnSpc>
            </a:pPr>
            <a:endParaRPr lang="en-US" altLang="ko-KR" sz="2000" dirty="0"/>
          </a:p>
          <a:p>
            <a:pPr>
              <a:lnSpc>
                <a:spcPct val="150000"/>
              </a:lnSpc>
            </a:pPr>
            <a:endParaRPr lang="en-US" altLang="ko-KR" sz="2000" dirty="0" smtClean="0"/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2000" dirty="0" smtClean="0"/>
              <a:t>등등 생각할 수 있는건 다 있음</a:t>
            </a:r>
            <a:endParaRPr lang="en-US" altLang="ko-KR" sz="2000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370"/>
          <a:stretch/>
        </p:blipFill>
        <p:spPr>
          <a:xfrm>
            <a:off x="6245061" y="2575892"/>
            <a:ext cx="5378189" cy="2903904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10" name="Content Placeholder 3"/>
          <p:cNvSpPr txBox="1">
            <a:spLocks/>
          </p:cNvSpPr>
          <p:nvPr/>
        </p:nvSpPr>
        <p:spPr>
          <a:xfrm>
            <a:off x="2826831" y="4143908"/>
            <a:ext cx="2819729" cy="26717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ko-KR" sz="1800" dirty="0" smtClean="0">
                <a:solidFill>
                  <a:srgbClr val="FF0000"/>
                </a:solidFill>
              </a:rPr>
              <a:t>parent</a:t>
            </a:r>
            <a:r>
              <a:rPr lang="en-US" altLang="ko-KR" sz="1800" dirty="0" smtClean="0">
                <a:solidFill>
                  <a:srgbClr val="C00000"/>
                </a:solidFill>
              </a:rPr>
              <a:t> </a:t>
            </a:r>
            <a:r>
              <a:rPr lang="en-US" altLang="ko-KR" sz="1800" dirty="0" smtClean="0"/>
              <a:t>: </a:t>
            </a:r>
            <a:r>
              <a:rPr lang="ko-KR" altLang="en-US" sz="1800" dirty="0" smtClean="0"/>
              <a:t>부모 태그 </a:t>
            </a:r>
            <a:endParaRPr lang="en-US" altLang="ko-KR" sz="1800" dirty="0" smtClean="0"/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800" dirty="0" smtClean="0">
                <a:solidFill>
                  <a:srgbClr val="FF0000"/>
                </a:solidFill>
              </a:rPr>
              <a:t>descendants</a:t>
            </a:r>
            <a:r>
              <a:rPr lang="en-US" altLang="ko-KR" sz="1800" dirty="0" smtClean="0"/>
              <a:t> </a:t>
            </a:r>
            <a:r>
              <a:rPr lang="en-US" altLang="ko-KR" sz="1400" dirty="0" smtClean="0"/>
              <a:t>: </a:t>
            </a:r>
            <a:r>
              <a:rPr lang="ko-KR" altLang="en-US" sz="1400" dirty="0" smtClean="0"/>
              <a:t>모든 자식 태그 </a:t>
            </a:r>
            <a:endParaRPr lang="en-US" altLang="ko-KR" sz="1400" dirty="0" smtClean="0"/>
          </a:p>
        </p:txBody>
      </p:sp>
      <p:sp>
        <p:nvSpPr>
          <p:cNvPr id="13" name="Rectangle 12"/>
          <p:cNvSpPr/>
          <p:nvPr/>
        </p:nvSpPr>
        <p:spPr>
          <a:xfrm>
            <a:off x="6438507" y="2780907"/>
            <a:ext cx="4939646" cy="62216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Content Placeholder 3"/>
          <p:cNvSpPr txBox="1">
            <a:spLocks/>
          </p:cNvSpPr>
          <p:nvPr/>
        </p:nvSpPr>
        <p:spPr>
          <a:xfrm>
            <a:off x="8323381" y="2419693"/>
            <a:ext cx="1699476" cy="4830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sz="1400" dirty="0" smtClean="0">
                <a:solidFill>
                  <a:srgbClr val="FF0000"/>
                </a:solidFill>
              </a:rPr>
              <a:t>부모</a:t>
            </a:r>
            <a:r>
              <a:rPr lang="en-US" altLang="ko-KR" sz="1400" dirty="0" smtClean="0">
                <a:solidFill>
                  <a:srgbClr val="FF0000"/>
                </a:solidFill>
              </a:rPr>
              <a:t>,</a:t>
            </a:r>
            <a:r>
              <a:rPr lang="ko-KR" altLang="en-US" sz="1400" dirty="0" smtClean="0">
                <a:solidFill>
                  <a:srgbClr val="FF0000"/>
                </a:solidFill>
              </a:rPr>
              <a:t>자식 관계</a:t>
            </a:r>
            <a:r>
              <a:rPr lang="ko-KR" altLang="en-US" sz="1100" dirty="0" smtClean="0"/>
              <a:t> </a:t>
            </a:r>
            <a:endParaRPr lang="en-US" altLang="ko-KR" sz="1100" dirty="0" smtClean="0"/>
          </a:p>
        </p:txBody>
      </p:sp>
      <p:sp>
        <p:nvSpPr>
          <p:cNvPr id="21" name="Content Placeholder 3"/>
          <p:cNvSpPr txBox="1">
            <a:spLocks/>
          </p:cNvSpPr>
          <p:nvPr/>
        </p:nvSpPr>
        <p:spPr>
          <a:xfrm>
            <a:off x="6133888" y="4755172"/>
            <a:ext cx="1699476" cy="4830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sz="1400" smtClean="0">
                <a:solidFill>
                  <a:srgbClr val="FF0000"/>
                </a:solidFill>
              </a:rPr>
              <a:t>형제 관계</a:t>
            </a:r>
            <a:endParaRPr lang="en-US" altLang="ko-KR" sz="1100" dirty="0" smtClean="0"/>
          </a:p>
        </p:txBody>
      </p:sp>
      <p:sp>
        <p:nvSpPr>
          <p:cNvPr id="22" name="Rectangle 21"/>
          <p:cNvSpPr/>
          <p:nvPr/>
        </p:nvSpPr>
        <p:spPr>
          <a:xfrm>
            <a:off x="6978282" y="4713482"/>
            <a:ext cx="3976541" cy="36857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5974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DBD90B8E-7BB4-439A-B137-2A0C3491B084}"/>
              </a:ext>
            </a:extLst>
          </p:cNvPr>
          <p:cNvSpPr txBox="1">
            <a:spLocks/>
          </p:cNvSpPr>
          <p:nvPr/>
        </p:nvSpPr>
        <p:spPr>
          <a:xfrm>
            <a:off x="2544605" y="721621"/>
            <a:ext cx="5900724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Unit 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r>
              <a:rPr lang="en-US" altLang="ko-KR" sz="2400" spc="3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02</a:t>
            </a:r>
            <a:r>
              <a:rPr lang="en-US" altLang="ko-KR" sz="24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r>
              <a:rPr lang="ko-KR" altLang="en-US" sz="24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ㅣ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r>
              <a:rPr lang="en-US" altLang="ko-KR" sz="2400" spc="-1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BeautifulSoup</a:t>
            </a:r>
            <a:r>
              <a:rPr lang="ko-KR" altLang="en-US" sz="24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endParaRPr lang="ko-KR" altLang="en-US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85397" y="1582615"/>
            <a:ext cx="9918100" cy="783513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 smtClean="0"/>
              <a:t>정규식 이용하기 </a:t>
            </a:r>
            <a:r>
              <a:rPr lang="en-US" altLang="ko-KR" dirty="0" smtClean="0"/>
              <a:t>(Regular Expression) </a:t>
            </a:r>
          </a:p>
        </p:txBody>
      </p:sp>
      <p:sp>
        <p:nvSpPr>
          <p:cNvPr id="23" name="Content Placeholder 3"/>
          <p:cNvSpPr txBox="1">
            <a:spLocks/>
          </p:cNvSpPr>
          <p:nvPr/>
        </p:nvSpPr>
        <p:spPr>
          <a:xfrm>
            <a:off x="537797" y="1735015"/>
            <a:ext cx="9918100" cy="31779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en-US" altLang="ko-KR" dirty="0" smtClean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8" name="Content Placeholder 3"/>
          <p:cNvSpPr txBox="1">
            <a:spLocks/>
          </p:cNvSpPr>
          <p:nvPr/>
        </p:nvSpPr>
        <p:spPr>
          <a:xfrm>
            <a:off x="887010" y="2464261"/>
            <a:ext cx="11113311" cy="37982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2000" dirty="0" smtClean="0"/>
              <a:t>정규식은 정규화된</a:t>
            </a:r>
            <a:r>
              <a:rPr lang="en-US" altLang="ko-KR" sz="2000" dirty="0"/>
              <a:t> </a:t>
            </a:r>
            <a:r>
              <a:rPr lang="ko-KR" altLang="en-US" sz="2000" dirty="0" smtClean="0"/>
              <a:t>즉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패턴이 있는 텍스트 데이터를 추출하는 데 사용된다</a:t>
            </a:r>
            <a:r>
              <a:rPr lang="en-US" altLang="ko-KR" sz="200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000" dirty="0" smtClean="0"/>
              <a:t>가령</a:t>
            </a:r>
            <a:r>
              <a:rPr lang="en-US" altLang="ko-KR" sz="2000" dirty="0" smtClean="0"/>
              <a:t>, 010-9292-2929 </a:t>
            </a:r>
            <a:r>
              <a:rPr lang="ko-KR" altLang="en-US" sz="2000" dirty="0" smtClean="0"/>
              <a:t>같은 전화번호는 </a:t>
            </a:r>
            <a:r>
              <a:rPr lang="en-US" altLang="ko-KR" sz="2000" i="1" dirty="0" smtClean="0">
                <a:solidFill>
                  <a:srgbClr val="FF0000"/>
                </a:solidFill>
              </a:rPr>
              <a:t>(3</a:t>
            </a:r>
            <a:r>
              <a:rPr lang="ko-KR" altLang="en-US" sz="2000" i="1" dirty="0" smtClean="0">
                <a:solidFill>
                  <a:srgbClr val="FF0000"/>
                </a:solidFill>
              </a:rPr>
              <a:t>개의 숫자</a:t>
            </a:r>
            <a:r>
              <a:rPr lang="en-US" altLang="ko-KR" sz="2000" i="1" dirty="0" smtClean="0">
                <a:solidFill>
                  <a:srgbClr val="FF0000"/>
                </a:solidFill>
              </a:rPr>
              <a:t>)-</a:t>
            </a:r>
            <a:r>
              <a:rPr lang="ko-KR" altLang="en-US" sz="2000" i="1" dirty="0" smtClean="0">
                <a:solidFill>
                  <a:srgbClr val="FF0000"/>
                </a:solidFill>
              </a:rPr>
              <a:t> </a:t>
            </a:r>
            <a:r>
              <a:rPr lang="en-US" altLang="ko-KR" sz="2000" i="1" dirty="0" smtClean="0">
                <a:solidFill>
                  <a:srgbClr val="FF0000"/>
                </a:solidFill>
              </a:rPr>
              <a:t>(4</a:t>
            </a:r>
            <a:r>
              <a:rPr lang="ko-KR" altLang="en-US" sz="2000" i="1" dirty="0" smtClean="0">
                <a:solidFill>
                  <a:srgbClr val="FF0000"/>
                </a:solidFill>
              </a:rPr>
              <a:t>개의 숫자</a:t>
            </a:r>
            <a:r>
              <a:rPr lang="en-US" altLang="ko-KR" sz="2000" i="1" dirty="0" smtClean="0">
                <a:solidFill>
                  <a:srgbClr val="FF0000"/>
                </a:solidFill>
              </a:rPr>
              <a:t>)-(4</a:t>
            </a:r>
            <a:r>
              <a:rPr lang="ko-KR" altLang="en-US" sz="2000" i="1" dirty="0" smtClean="0">
                <a:solidFill>
                  <a:srgbClr val="FF0000"/>
                </a:solidFill>
              </a:rPr>
              <a:t>개의 숫자</a:t>
            </a:r>
            <a:r>
              <a:rPr lang="en-US" altLang="ko-KR" sz="2000" i="1" dirty="0" smtClean="0">
                <a:solidFill>
                  <a:srgbClr val="FF0000"/>
                </a:solidFill>
              </a:rPr>
              <a:t>) </a:t>
            </a:r>
            <a:r>
              <a:rPr lang="ko-KR" altLang="en-US" sz="2000" dirty="0" smtClean="0"/>
              <a:t>으로 정규화 되어 있으므로 </a:t>
            </a:r>
            <a:r>
              <a:rPr lang="en-US" altLang="ko-KR" sz="2000" dirty="0" smtClean="0"/>
              <a:t>(\d[3])-(\d[4])-</a:t>
            </a:r>
            <a:r>
              <a:rPr lang="en-US" altLang="ko-KR" sz="2000" dirty="0"/>
              <a:t> (\</a:t>
            </a:r>
            <a:r>
              <a:rPr lang="en-US" altLang="ko-KR" sz="2000" dirty="0" smtClean="0"/>
              <a:t>d[4]) </a:t>
            </a:r>
            <a:r>
              <a:rPr lang="ko-KR" altLang="en-US" sz="2000" dirty="0" smtClean="0"/>
              <a:t>의 정규식 </a:t>
            </a:r>
            <a:r>
              <a:rPr lang="en-US" altLang="ko-KR" sz="2000" dirty="0" smtClean="0"/>
              <a:t>(regex) </a:t>
            </a:r>
            <a:r>
              <a:rPr lang="ko-KR" altLang="en-US" sz="2000" dirty="0" smtClean="0"/>
              <a:t>으로 추출 가능 </a:t>
            </a:r>
            <a:endParaRPr lang="en-US" altLang="ko-KR" sz="2000" dirty="0" smtClean="0"/>
          </a:p>
          <a:p>
            <a:pPr>
              <a:lnSpc>
                <a:spcPct val="150000"/>
              </a:lnSpc>
            </a:pPr>
            <a:r>
              <a:rPr lang="en-US" altLang="ko-KR" sz="2000" dirty="0" smtClean="0"/>
              <a:t>re </a:t>
            </a:r>
            <a:r>
              <a:rPr lang="ko-KR" altLang="en-US" sz="2000" dirty="0" smtClean="0"/>
              <a:t>라이브러리를 이용하고 </a:t>
            </a:r>
            <a:r>
              <a:rPr lang="en-US" altLang="ko-KR" sz="2000" i="1" dirty="0" err="1" smtClean="0"/>
              <a:t>re.compile</a:t>
            </a:r>
            <a:r>
              <a:rPr lang="en-US" altLang="ko-KR" sz="2000" i="1" dirty="0" smtClean="0"/>
              <a:t>(</a:t>
            </a:r>
            <a:r>
              <a:rPr lang="en-US" altLang="ko-KR" sz="2000" i="1" dirty="0" err="1" smtClean="0"/>
              <a:t>my_regex</a:t>
            </a:r>
            <a:r>
              <a:rPr lang="en-US" altLang="ko-KR" sz="2000" i="1" dirty="0" smtClean="0"/>
              <a:t>)   </a:t>
            </a:r>
            <a:r>
              <a:rPr lang="ko-KR" altLang="en-US" sz="2000" dirty="0" smtClean="0"/>
              <a:t>으로  표현 함</a:t>
            </a:r>
            <a:endParaRPr lang="en-US" altLang="ko-KR" sz="2000" dirty="0" smtClean="0"/>
          </a:p>
          <a:p>
            <a:pPr>
              <a:lnSpc>
                <a:spcPct val="150000"/>
              </a:lnSpc>
            </a:pPr>
            <a:r>
              <a:rPr lang="ko-KR" altLang="en-US" sz="2000" dirty="0" smtClean="0">
                <a:solidFill>
                  <a:srgbClr val="FF0000"/>
                </a:solidFill>
              </a:rPr>
              <a:t>정규식이 익숙하지 않으면 몰라도 된다</a:t>
            </a:r>
            <a:r>
              <a:rPr lang="en-US" altLang="ko-KR" sz="2000" dirty="0" smtClean="0">
                <a:solidFill>
                  <a:srgbClr val="FF0000"/>
                </a:solidFill>
              </a:rPr>
              <a:t>! (</a:t>
            </a:r>
            <a:r>
              <a:rPr lang="ko-KR" altLang="en-US" sz="2000" dirty="0" smtClean="0">
                <a:solidFill>
                  <a:srgbClr val="FF0000"/>
                </a:solidFill>
              </a:rPr>
              <a:t>사용이 가능하다는것만 알고있자</a:t>
            </a:r>
            <a:r>
              <a:rPr lang="en-US" altLang="ko-KR" sz="2000" dirty="0" smtClean="0">
                <a:solidFill>
                  <a:srgbClr val="FF0000"/>
                </a:solidFill>
              </a:rPr>
              <a:t>) </a:t>
            </a:r>
          </a:p>
          <a:p>
            <a:pPr>
              <a:lnSpc>
                <a:spcPct val="150000"/>
              </a:lnSpc>
            </a:pPr>
            <a:r>
              <a:rPr lang="ko-KR" altLang="en-US" sz="2000" dirty="0" smtClean="0">
                <a:solidFill>
                  <a:schemeClr val="accent5">
                    <a:lumMod val="75000"/>
                  </a:schemeClr>
                </a:solidFill>
              </a:rPr>
              <a:t>실습</a:t>
            </a:r>
            <a:r>
              <a:rPr lang="en-US" altLang="ko-KR" sz="2000" dirty="0" smtClean="0">
                <a:solidFill>
                  <a:schemeClr val="accent5">
                    <a:lumMod val="75000"/>
                  </a:schemeClr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691231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57117" y="1431783"/>
            <a:ext cx="10351732" cy="4959589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>
              <a:lnSpc>
                <a:spcPct val="250000"/>
              </a:lnSpc>
            </a:pPr>
            <a:r>
              <a:rPr lang="ko-KR" altLang="en-US" dirty="0" smtClean="0"/>
              <a:t>크롤링이란</a:t>
            </a:r>
            <a:r>
              <a:rPr lang="en-US" altLang="ko-KR" dirty="0" smtClean="0"/>
              <a:t>? </a:t>
            </a:r>
            <a:r>
              <a:rPr lang="ko-KR" altLang="en-US" dirty="0" smtClean="0">
                <a:solidFill>
                  <a:schemeClr val="accent1">
                    <a:lumMod val="75000"/>
                  </a:schemeClr>
                </a:solidFill>
              </a:rPr>
              <a:t>인터넷에 존재하는 데이터를 수집 및 저장 </a:t>
            </a:r>
            <a:endParaRPr lang="en-US" altLang="ko-KR" dirty="0" smtClean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DBD90B8E-7BB4-439A-B137-2A0C3491B084}"/>
              </a:ext>
            </a:extLst>
          </p:cNvPr>
          <p:cNvSpPr txBox="1">
            <a:spLocks/>
          </p:cNvSpPr>
          <p:nvPr/>
        </p:nvSpPr>
        <p:spPr>
          <a:xfrm>
            <a:off x="2544605" y="721621"/>
            <a:ext cx="5900724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Unit 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01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r>
              <a:rPr lang="ko-KR" altLang="en-US" sz="24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ㅣ정의 </a:t>
            </a:r>
            <a:endParaRPr lang="ko-KR" altLang="en-US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9776" y="2908954"/>
            <a:ext cx="3810000" cy="3124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8065" y="2790335"/>
            <a:ext cx="2718271" cy="3116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224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DBD90B8E-7BB4-439A-B137-2A0C3491B084}"/>
              </a:ext>
            </a:extLst>
          </p:cNvPr>
          <p:cNvSpPr txBox="1">
            <a:spLocks/>
          </p:cNvSpPr>
          <p:nvPr/>
        </p:nvSpPr>
        <p:spPr>
          <a:xfrm>
            <a:off x="2544605" y="721621"/>
            <a:ext cx="5900724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Unit 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r>
              <a:rPr lang="en-US" altLang="ko-KR" sz="2400" spc="3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02</a:t>
            </a:r>
            <a:r>
              <a:rPr lang="en-US" altLang="ko-KR" sz="24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r>
              <a:rPr lang="ko-KR" altLang="en-US" sz="24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ㅣ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r>
              <a:rPr lang="en-US" altLang="ko-KR" sz="2400" spc="-1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BeautifulSoup</a:t>
            </a:r>
            <a:r>
              <a:rPr lang="ko-KR" altLang="en-US" sz="24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endParaRPr lang="ko-KR" altLang="en-US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85397" y="1582615"/>
            <a:ext cx="9918100" cy="783513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 smtClean="0"/>
              <a:t>실제 크롤링</a:t>
            </a:r>
            <a:r>
              <a:rPr lang="en-US" altLang="ko-KR" dirty="0"/>
              <a:t> </a:t>
            </a:r>
            <a:r>
              <a:rPr lang="ko-KR" altLang="en-US" dirty="0" smtClean="0"/>
              <a:t>팁 </a:t>
            </a:r>
            <a:endParaRPr lang="en-US" altLang="ko-KR" dirty="0" smtClean="0"/>
          </a:p>
        </p:txBody>
      </p:sp>
      <p:sp>
        <p:nvSpPr>
          <p:cNvPr id="23" name="Content Placeholder 3"/>
          <p:cNvSpPr txBox="1">
            <a:spLocks/>
          </p:cNvSpPr>
          <p:nvPr/>
        </p:nvSpPr>
        <p:spPr>
          <a:xfrm>
            <a:off x="537797" y="1735015"/>
            <a:ext cx="9918100" cy="31779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en-US" altLang="ko-KR" dirty="0" smtClean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8" name="Content Placeholder 3"/>
          <p:cNvSpPr txBox="1">
            <a:spLocks/>
          </p:cNvSpPr>
          <p:nvPr/>
        </p:nvSpPr>
        <p:spPr>
          <a:xfrm>
            <a:off x="887010" y="2464261"/>
            <a:ext cx="10858788" cy="37982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2000" dirty="0" smtClean="0"/>
              <a:t>내가 찾고 싶은 정보가 어떤 태그에 존재하는지 확인</a:t>
            </a:r>
            <a:endParaRPr lang="en-US" altLang="ko-KR" sz="2000" dirty="0" smtClean="0"/>
          </a:p>
          <a:p>
            <a:pPr>
              <a:lnSpc>
                <a:spcPct val="150000"/>
              </a:lnSpc>
            </a:pPr>
            <a:r>
              <a:rPr lang="ko-KR" altLang="en-US" sz="2000" dirty="0" smtClean="0"/>
              <a:t>반복적으로 찾을 수 있는 정보인지 확인 </a:t>
            </a:r>
            <a:r>
              <a:rPr lang="en-US" altLang="ko-KR" sz="2000" dirty="0" smtClean="0"/>
              <a:t>(</a:t>
            </a:r>
            <a:r>
              <a:rPr lang="ko-KR" altLang="en-US" sz="2000" dirty="0" smtClean="0"/>
              <a:t>패턴이 보이는지 확인</a:t>
            </a:r>
            <a:r>
              <a:rPr lang="en-US" altLang="ko-KR" sz="2000" dirty="0" smtClean="0"/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2000" dirty="0" smtClean="0"/>
              <a:t>URL </a:t>
            </a:r>
            <a:r>
              <a:rPr lang="ko-KR" altLang="en-US" sz="2000" dirty="0" smtClean="0"/>
              <a:t>에서 패턴이 보이는지 확인 </a:t>
            </a:r>
            <a:endParaRPr lang="en-US" altLang="ko-KR" sz="2000" dirty="0" smtClean="0"/>
          </a:p>
          <a:p>
            <a:pPr>
              <a:lnSpc>
                <a:spcPct val="150000"/>
              </a:lnSpc>
            </a:pPr>
            <a:r>
              <a:rPr lang="en-US" altLang="ko-KR" sz="2000" dirty="0" smtClean="0"/>
              <a:t>URL </a:t>
            </a:r>
            <a:r>
              <a:rPr lang="ko-KR" altLang="en-US" sz="2000" dirty="0" smtClean="0"/>
              <a:t>을 바꿔가면서 내가 찾고 싶은 태그를 찾아주면 된다</a:t>
            </a:r>
            <a:r>
              <a:rPr lang="en-US" altLang="ko-KR" sz="200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000" dirty="0" smtClean="0">
                <a:solidFill>
                  <a:schemeClr val="tx2"/>
                </a:solidFill>
              </a:rPr>
              <a:t>예시로 확인해봅시다</a:t>
            </a:r>
            <a:r>
              <a:rPr lang="en-US" altLang="ko-KR" sz="2000" dirty="0" smtClean="0">
                <a:solidFill>
                  <a:schemeClr val="tx2"/>
                </a:solidFill>
              </a:rPr>
              <a:t>! (</a:t>
            </a:r>
            <a:r>
              <a:rPr lang="en-US" altLang="ko-KR" sz="2000" dirty="0">
                <a:solidFill>
                  <a:schemeClr val="tx2"/>
                </a:solidFill>
                <a:hlinkClick r:id="rId2"/>
              </a:rPr>
              <a:t>https://</a:t>
            </a:r>
            <a:r>
              <a:rPr lang="en-US" altLang="ko-KR" sz="2000" dirty="0" smtClean="0">
                <a:solidFill>
                  <a:schemeClr val="tx2"/>
                </a:solidFill>
                <a:hlinkClick r:id="rId2"/>
              </a:rPr>
              <a:t>movie.daum.net/boxoffice/yearly</a:t>
            </a:r>
            <a:r>
              <a:rPr lang="en-US" altLang="ko-KR" sz="2000" dirty="0" smtClean="0">
                <a:solidFill>
                  <a:schemeClr val="tx2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057228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DBD90B8E-7BB4-439A-B137-2A0C3491B084}"/>
              </a:ext>
            </a:extLst>
          </p:cNvPr>
          <p:cNvSpPr txBox="1">
            <a:spLocks/>
          </p:cNvSpPr>
          <p:nvPr/>
        </p:nvSpPr>
        <p:spPr>
          <a:xfrm>
            <a:off x="2544605" y="721621"/>
            <a:ext cx="5900724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Unit 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r>
              <a:rPr lang="en-US" altLang="ko-KR" sz="2400" spc="3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02</a:t>
            </a:r>
            <a:r>
              <a:rPr lang="en-US" altLang="ko-KR" sz="24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r>
              <a:rPr lang="ko-KR" altLang="en-US" sz="24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ㅣ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r>
              <a:rPr lang="en-US" altLang="ko-KR" sz="2400" spc="-1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BeautifulSoup</a:t>
            </a:r>
            <a:r>
              <a:rPr lang="ko-KR" altLang="en-US" sz="24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endParaRPr lang="ko-KR" altLang="en-US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85397" y="1582615"/>
            <a:ext cx="9918100" cy="783513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 smtClean="0"/>
              <a:t>예외 처리 </a:t>
            </a:r>
            <a:r>
              <a:rPr lang="en-US" altLang="ko-KR" dirty="0" smtClean="0"/>
              <a:t>(Try – Except)</a:t>
            </a:r>
          </a:p>
        </p:txBody>
      </p:sp>
      <p:sp>
        <p:nvSpPr>
          <p:cNvPr id="23" name="Content Placeholder 3"/>
          <p:cNvSpPr txBox="1">
            <a:spLocks/>
          </p:cNvSpPr>
          <p:nvPr/>
        </p:nvSpPr>
        <p:spPr>
          <a:xfrm>
            <a:off x="537797" y="1735015"/>
            <a:ext cx="9918100" cy="31779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en-US" altLang="ko-KR" dirty="0" smtClean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5" name="Content Placeholder 3"/>
          <p:cNvSpPr txBox="1">
            <a:spLocks/>
          </p:cNvSpPr>
          <p:nvPr/>
        </p:nvSpPr>
        <p:spPr>
          <a:xfrm>
            <a:off x="6193994" y="1974371"/>
            <a:ext cx="5542378" cy="4455737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ko-KR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If </a:t>
            </a:r>
            <a:r>
              <a:rPr lang="en-US" altLang="ko-KR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response.status_code</a:t>
            </a:r>
            <a:r>
              <a:rPr lang="en-US" altLang="ko-KR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!= 200: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ko-KR" alt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에러문 발생 </a:t>
            </a:r>
            <a:r>
              <a:rPr lang="en-US" altLang="ko-KR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(print(‘Error!’))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altLang="ko-KR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break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try :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ko-KR" alt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사이트 요청 시도</a:t>
            </a:r>
            <a:r>
              <a:rPr lang="en-US" altLang="ko-KR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ko-KR" alt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태그 찾기 </a:t>
            </a:r>
            <a:endParaRPr lang="en-US" altLang="ko-KR" sz="18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except Exception as e: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altLang="ko-KR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print(e)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</a:p>
        </p:txBody>
      </p:sp>
      <p:cxnSp>
        <p:nvCxnSpPr>
          <p:cNvPr id="16" name="Straight Connector 15"/>
          <p:cNvCxnSpPr/>
          <p:nvPr/>
        </p:nvCxnSpPr>
        <p:spPr>
          <a:xfrm>
            <a:off x="5846060" y="2011983"/>
            <a:ext cx="0" cy="403467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3"/>
          <p:cNvSpPr txBox="1">
            <a:spLocks/>
          </p:cNvSpPr>
          <p:nvPr/>
        </p:nvSpPr>
        <p:spPr>
          <a:xfrm>
            <a:off x="887010" y="2464261"/>
            <a:ext cx="4844487" cy="37982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2000" dirty="0" smtClean="0"/>
              <a:t>크롤링 중 많은 과정에서 오류가 일어날 수 있음 </a:t>
            </a:r>
            <a:endParaRPr lang="en-US" altLang="ko-KR" sz="2000" dirty="0" smtClean="0"/>
          </a:p>
          <a:p>
            <a:pPr>
              <a:lnSpc>
                <a:spcPct val="150000"/>
              </a:lnSpc>
            </a:pPr>
            <a:r>
              <a:rPr lang="ko-KR" altLang="en-US" sz="2000" dirty="0" smtClean="0"/>
              <a:t>인터넷 끊긴다거나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내가 찾고 있는 태그가 없다거나</a:t>
            </a:r>
            <a:r>
              <a:rPr lang="en-US" altLang="ko-KR" sz="2000" dirty="0" smtClean="0"/>
              <a:t>… </a:t>
            </a:r>
            <a:r>
              <a:rPr lang="ko-KR" altLang="en-US" sz="2000" dirty="0" smtClean="0"/>
              <a:t>등등</a:t>
            </a:r>
            <a:endParaRPr lang="en-US" altLang="ko-KR" sz="2000" dirty="0" smtClean="0"/>
          </a:p>
          <a:p>
            <a:pPr>
              <a:lnSpc>
                <a:spcPct val="150000"/>
              </a:lnSpc>
            </a:pPr>
            <a:r>
              <a:rPr lang="ko-KR" altLang="en-US" sz="2000" dirty="0" smtClean="0"/>
              <a:t>이런 오류가 발생하면 </a:t>
            </a:r>
            <a:r>
              <a:rPr lang="ko-KR" altLang="en-US" sz="2000" dirty="0" smtClean="0">
                <a:solidFill>
                  <a:srgbClr val="FF0000"/>
                </a:solidFill>
              </a:rPr>
              <a:t>중간에 코드가 멈추므로</a:t>
            </a:r>
            <a:r>
              <a:rPr lang="ko-KR" altLang="en-US" sz="2000" dirty="0" smtClean="0"/>
              <a:t> 그동안 크롤링한 데이터가 날라갈 수도 있으므로 </a:t>
            </a:r>
            <a:r>
              <a:rPr lang="en-US" altLang="ko-KR" sz="2000" dirty="0" smtClean="0"/>
              <a:t>try-except </a:t>
            </a:r>
            <a:r>
              <a:rPr lang="ko-KR" altLang="en-US" sz="2000" dirty="0" smtClean="0"/>
              <a:t>문을 이용 </a:t>
            </a:r>
            <a:endParaRPr lang="en-US" altLang="ko-KR" sz="2000" dirty="0" smtClean="0"/>
          </a:p>
          <a:p>
            <a:pPr>
              <a:lnSpc>
                <a:spcPct val="150000"/>
              </a:lnSpc>
            </a:pPr>
            <a:endParaRPr lang="en-US" altLang="ko-KR" sz="2000" dirty="0" smtClean="0"/>
          </a:p>
        </p:txBody>
      </p:sp>
    </p:spTree>
    <p:extLst>
      <p:ext uri="{BB962C8B-B14F-4D97-AF65-F5344CB8AC3E}">
        <p14:creationId xmlns:p14="http://schemas.microsoft.com/office/powerpoint/2010/main" val="80945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DBD90B8E-7BB4-439A-B137-2A0C3491B084}"/>
              </a:ext>
            </a:extLst>
          </p:cNvPr>
          <p:cNvSpPr txBox="1">
            <a:spLocks/>
          </p:cNvSpPr>
          <p:nvPr/>
        </p:nvSpPr>
        <p:spPr>
          <a:xfrm>
            <a:off x="2544605" y="721621"/>
            <a:ext cx="5900724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Unit 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r>
              <a:rPr lang="en-US" altLang="ko-KR" sz="2400" spc="3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02</a:t>
            </a:r>
            <a:r>
              <a:rPr lang="en-US" altLang="ko-KR" sz="24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r>
              <a:rPr lang="ko-KR" altLang="en-US" sz="24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ㅣ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r>
              <a:rPr lang="en-US" altLang="ko-KR" sz="2400" spc="-1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BeautifulSoup</a:t>
            </a:r>
            <a:r>
              <a:rPr lang="ko-KR" altLang="en-US" sz="24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endParaRPr lang="ko-KR" altLang="en-US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85397" y="1582615"/>
            <a:ext cx="9918100" cy="783513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 smtClean="0"/>
              <a:t>예외 처리 </a:t>
            </a:r>
            <a:r>
              <a:rPr lang="en-US" altLang="ko-KR" dirty="0" smtClean="0"/>
              <a:t>(Try – Except)</a:t>
            </a:r>
          </a:p>
        </p:txBody>
      </p:sp>
      <p:sp>
        <p:nvSpPr>
          <p:cNvPr id="23" name="Content Placeholder 3"/>
          <p:cNvSpPr txBox="1">
            <a:spLocks/>
          </p:cNvSpPr>
          <p:nvPr/>
        </p:nvSpPr>
        <p:spPr>
          <a:xfrm>
            <a:off x="537797" y="1735015"/>
            <a:ext cx="9918100" cy="31779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en-US" altLang="ko-KR" dirty="0" smtClean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5" name="Content Placeholder 3"/>
          <p:cNvSpPr txBox="1">
            <a:spLocks/>
          </p:cNvSpPr>
          <p:nvPr/>
        </p:nvSpPr>
        <p:spPr>
          <a:xfrm>
            <a:off x="6241128" y="2366128"/>
            <a:ext cx="5542378" cy="4455737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data = []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cnt</a:t>
            </a:r>
            <a:r>
              <a:rPr lang="en-US" altLang="ko-KR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0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 movie in </a:t>
            </a:r>
            <a:r>
              <a:rPr lang="en-US" altLang="ko-KR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movie_table</a:t>
            </a:r>
            <a:r>
              <a:rPr lang="en-US" altLang="ko-K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endParaRPr lang="en-US" altLang="ko-KR" sz="18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lvl="1" indent="0">
              <a:lnSpc>
                <a:spcPct val="100000"/>
              </a:lnSpc>
              <a:buNone/>
            </a:pPr>
            <a:r>
              <a:rPr lang="en-US" altLang="ko-KR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try :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altLang="ko-KR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altLang="ko-KR" sz="1200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data.append</a:t>
            </a:r>
            <a:r>
              <a:rPr lang="en-US" altLang="ko-KR" sz="1200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ko-KR" sz="1200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movie.find</a:t>
            </a:r>
            <a:r>
              <a:rPr lang="en-US" altLang="ko-KR" sz="1200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(‘</a:t>
            </a:r>
            <a:r>
              <a:rPr lang="ko-KR" altLang="en-US" sz="1200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가끔 가다 없는 태그</a:t>
            </a:r>
            <a:r>
              <a:rPr lang="en-US" altLang="ko-KR" sz="1200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‘).text) 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altLang="ko-KR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except Exception as e: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altLang="ko-K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altLang="ko-KR" sz="1800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data.append</a:t>
            </a:r>
            <a:r>
              <a:rPr lang="en-US" altLang="ko-KR" sz="1800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(‘NA’)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altLang="ko-K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altLang="ko-KR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print(e)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altLang="ko-KR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altLang="ko-KR" sz="1200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print(‘Error occurred at </a:t>
            </a:r>
            <a:r>
              <a:rPr lang="ko-KR" altLang="en-US" sz="1200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가끔가다 없는 태크</a:t>
            </a:r>
            <a:r>
              <a:rPr lang="en-US" altLang="ko-KR" sz="1200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:’ </a:t>
            </a:r>
            <a:r>
              <a:rPr lang="en-US" altLang="ko-KR" sz="1200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cnt</a:t>
            </a:r>
            <a:r>
              <a:rPr lang="en-US" altLang="ko-KR" sz="1200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altLang="ko-KR" sz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Cnt</a:t>
            </a:r>
            <a:r>
              <a:rPr lang="en-US" altLang="ko-KR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+= 1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altLang="ko-K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</a:p>
        </p:txBody>
      </p:sp>
      <p:cxnSp>
        <p:nvCxnSpPr>
          <p:cNvPr id="16" name="Straight Connector 15"/>
          <p:cNvCxnSpPr/>
          <p:nvPr/>
        </p:nvCxnSpPr>
        <p:spPr>
          <a:xfrm>
            <a:off x="5846060" y="2011983"/>
            <a:ext cx="0" cy="403467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3"/>
          <p:cNvSpPr txBox="1">
            <a:spLocks/>
          </p:cNvSpPr>
          <p:nvPr/>
        </p:nvSpPr>
        <p:spPr>
          <a:xfrm>
            <a:off x="887010" y="2464261"/>
            <a:ext cx="4844487" cy="37982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2000" dirty="0" smtClean="0"/>
              <a:t>오류가 일어날만한 부분들에 개별적으로 적용하는 것이 가장 이상적</a:t>
            </a:r>
            <a:endParaRPr lang="en-US" altLang="ko-KR" sz="2000" dirty="0" smtClean="0"/>
          </a:p>
          <a:p>
            <a:pPr>
              <a:lnSpc>
                <a:spcPct val="150000"/>
              </a:lnSpc>
            </a:pPr>
            <a:r>
              <a:rPr lang="ko-KR" altLang="en-US" sz="2000" dirty="0" smtClean="0"/>
              <a:t>그래야지 어떤 오류가 발생했는지 알 수 있다</a:t>
            </a:r>
            <a:r>
              <a:rPr lang="en-US" altLang="ko-KR" sz="200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2000" dirty="0" smtClean="0"/>
              <a:t>Except </a:t>
            </a:r>
            <a:r>
              <a:rPr lang="ko-KR" altLang="en-US" sz="2000" dirty="0" smtClean="0"/>
              <a:t>문에는 항상 예외를 어떻게 처리할 것인지 명시 </a:t>
            </a:r>
            <a:endParaRPr lang="en-US" altLang="ko-KR" sz="2000" dirty="0" smtClean="0"/>
          </a:p>
          <a:p>
            <a:pPr>
              <a:lnSpc>
                <a:spcPct val="150000"/>
              </a:lnSpc>
            </a:pPr>
            <a:endParaRPr lang="en-US" altLang="ko-KR" sz="2000" dirty="0" smtClean="0"/>
          </a:p>
          <a:p>
            <a:pPr>
              <a:lnSpc>
                <a:spcPct val="150000"/>
              </a:lnSpc>
            </a:pPr>
            <a:endParaRPr lang="en-US" altLang="ko-KR" sz="2000" dirty="0" smtClean="0"/>
          </a:p>
        </p:txBody>
      </p:sp>
    </p:spTree>
    <p:extLst>
      <p:ext uri="{BB962C8B-B14F-4D97-AF65-F5344CB8AC3E}">
        <p14:creationId xmlns:p14="http://schemas.microsoft.com/office/powerpoint/2010/main" val="464527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자유형: 도형 2">
            <a:extLst>
              <a:ext uri="{FF2B5EF4-FFF2-40B4-BE49-F238E27FC236}">
                <a16:creationId xmlns:a16="http://schemas.microsoft.com/office/drawing/2014/main" id="{F84B8BCE-D08E-4808-B7A8-A3B3155E0C90}"/>
              </a:ext>
            </a:extLst>
          </p:cNvPr>
          <p:cNvSpPr/>
          <p:nvPr/>
        </p:nvSpPr>
        <p:spPr>
          <a:xfrm rot="16200000">
            <a:off x="-2153920" y="2661920"/>
            <a:ext cx="6350000" cy="2042160"/>
          </a:xfrm>
          <a:custGeom>
            <a:avLst/>
            <a:gdLst>
              <a:gd name="connsiteX0" fmla="*/ 4804816 w 4804816"/>
              <a:gd name="connsiteY0" fmla="*/ 0 h 1400970"/>
              <a:gd name="connsiteX1" fmla="*/ 4804816 w 4804816"/>
              <a:gd name="connsiteY1" fmla="*/ 984813 h 1400970"/>
              <a:gd name="connsiteX2" fmla="*/ 4376936 w 4804816"/>
              <a:gd name="connsiteY2" fmla="*/ 1400970 h 1400970"/>
              <a:gd name="connsiteX3" fmla="*/ 0 w 4804816"/>
              <a:gd name="connsiteY3" fmla="*/ 1400970 h 1400970"/>
              <a:gd name="connsiteX4" fmla="*/ 0 w 4804816"/>
              <a:gd name="connsiteY4" fmla="*/ 0 h 1400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04816" h="1400970">
                <a:moveTo>
                  <a:pt x="4804816" y="0"/>
                </a:moveTo>
                <a:lnTo>
                  <a:pt x="4804816" y="984813"/>
                </a:lnTo>
                <a:cubicBezTo>
                  <a:pt x="4804816" y="1214650"/>
                  <a:pt x="4613247" y="1400970"/>
                  <a:pt x="4376936" y="1400970"/>
                </a:cubicBezTo>
                <a:lnTo>
                  <a:pt x="0" y="140097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B78C6F52-6F77-4831-BC0D-EC58C3AB448D}"/>
              </a:ext>
            </a:extLst>
          </p:cNvPr>
          <p:cNvSpPr/>
          <p:nvPr/>
        </p:nvSpPr>
        <p:spPr>
          <a:xfrm rot="5400000">
            <a:off x="-1806802" y="3466241"/>
            <a:ext cx="637448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8000" spc="600" dirty="0">
                <a:solidFill>
                  <a:schemeClr val="bg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Contents</a:t>
            </a:r>
            <a:endParaRPr lang="ko-KR" altLang="en-US" sz="8000" spc="600" dirty="0">
              <a:solidFill>
                <a:schemeClr val="bg1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281D24A-4D8F-44B9-ACFB-4495BCABF5AE}"/>
              </a:ext>
            </a:extLst>
          </p:cNvPr>
          <p:cNvCxnSpPr>
            <a:cxnSpLocks/>
          </p:cNvCxnSpPr>
          <p:nvPr/>
        </p:nvCxnSpPr>
        <p:spPr>
          <a:xfrm>
            <a:off x="3326160" y="1472615"/>
            <a:ext cx="8865840" cy="0"/>
          </a:xfrm>
          <a:prstGeom prst="line">
            <a:avLst/>
          </a:prstGeom>
          <a:ln w="635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502BC670-7D5C-46E1-BB3B-7122ACEA5ECA}"/>
              </a:ext>
            </a:extLst>
          </p:cNvPr>
          <p:cNvGrpSpPr/>
          <p:nvPr/>
        </p:nvGrpSpPr>
        <p:grpSpPr>
          <a:xfrm>
            <a:off x="3326160" y="1668319"/>
            <a:ext cx="8865840" cy="704706"/>
            <a:chOff x="2411760" y="1347614"/>
            <a:chExt cx="9780240" cy="704706"/>
          </a:xfrm>
        </p:grpSpPr>
        <p:sp>
          <p:nvSpPr>
            <p:cNvPr id="9" name="제목 1">
              <a:extLst>
                <a:ext uri="{FF2B5EF4-FFF2-40B4-BE49-F238E27FC236}">
                  <a16:creationId xmlns:a16="http://schemas.microsoft.com/office/drawing/2014/main" id="{44A2FBF2-6092-4CB2-8171-1873819480CA}"/>
                </a:ext>
              </a:extLst>
            </p:cNvPr>
            <p:cNvSpPr txBox="1">
              <a:spLocks/>
            </p:cNvSpPr>
            <p:nvPr/>
          </p:nvSpPr>
          <p:spPr>
            <a:xfrm>
              <a:off x="2411760" y="1347614"/>
              <a:ext cx="9516080" cy="70470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1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ko-KR" sz="2800" spc="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U</a:t>
              </a:r>
              <a:r>
                <a:rPr lang="en-US" altLang="ko-KR" sz="2400" spc="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nit</a:t>
              </a:r>
              <a:r>
                <a:rPr lang="en-US" altLang="ko-KR" sz="2800" spc="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  </a:t>
              </a:r>
              <a:r>
                <a:rPr lang="en-US" altLang="ko-KR" sz="2400" spc="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01</a:t>
              </a:r>
              <a:r>
                <a:rPr lang="en-US" altLang="ko-KR" sz="2800" spc="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 </a:t>
              </a:r>
              <a:r>
                <a:rPr lang="ko-KR" altLang="en-US" sz="2800" spc="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ㅣ소개 </a:t>
              </a:r>
              <a:endParaRPr lang="ko-KR" altLang="en-US" sz="2400" spc="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endParaRPr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6BACCA40-37BF-4D6D-8755-E6FA739B6EF0}"/>
                </a:ext>
              </a:extLst>
            </p:cNvPr>
            <p:cNvCxnSpPr>
              <a:cxnSpLocks/>
            </p:cNvCxnSpPr>
            <p:nvPr/>
          </p:nvCxnSpPr>
          <p:spPr>
            <a:xfrm>
              <a:off x="2411760" y="2042160"/>
              <a:ext cx="978024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46D52862-8BED-4B68-8FDF-6A99084D37F9}"/>
              </a:ext>
            </a:extLst>
          </p:cNvPr>
          <p:cNvGrpSpPr/>
          <p:nvPr/>
        </p:nvGrpSpPr>
        <p:grpSpPr>
          <a:xfrm>
            <a:off x="3326160" y="2548409"/>
            <a:ext cx="8865840" cy="704706"/>
            <a:chOff x="2411760" y="1347614"/>
            <a:chExt cx="9780240" cy="704706"/>
          </a:xfrm>
        </p:grpSpPr>
        <p:sp>
          <p:nvSpPr>
            <p:cNvPr id="47" name="제목 1">
              <a:extLst>
                <a:ext uri="{FF2B5EF4-FFF2-40B4-BE49-F238E27FC236}">
                  <a16:creationId xmlns:a16="http://schemas.microsoft.com/office/drawing/2014/main" id="{7A5C544E-43CC-4D28-A824-52BD8E464588}"/>
                </a:ext>
              </a:extLst>
            </p:cNvPr>
            <p:cNvSpPr txBox="1">
              <a:spLocks/>
            </p:cNvSpPr>
            <p:nvPr/>
          </p:nvSpPr>
          <p:spPr>
            <a:xfrm>
              <a:off x="2411760" y="1347614"/>
              <a:ext cx="9516080" cy="70470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1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ko-KR" sz="2800" spc="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U</a:t>
              </a:r>
              <a:r>
                <a:rPr lang="en-US" altLang="ko-KR" sz="2400" spc="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nit</a:t>
              </a:r>
              <a:r>
                <a:rPr lang="en-US" altLang="ko-KR" sz="2800" spc="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  </a:t>
              </a:r>
              <a:r>
                <a:rPr lang="en-US" altLang="ko-KR" sz="2400" spc="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02</a:t>
              </a:r>
              <a:r>
                <a:rPr lang="en-US" altLang="ko-KR" sz="2800" spc="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 </a:t>
              </a:r>
              <a:r>
                <a:rPr lang="ko-KR" altLang="en-US" sz="2800" spc="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ㅣ</a:t>
              </a:r>
              <a:r>
                <a:rPr lang="en-US" altLang="ko-KR" sz="2800" spc="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Beautiful Soup </a:t>
              </a:r>
              <a:endParaRPr lang="ko-KR" altLang="en-US" sz="2400" spc="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endParaRPr>
            </a:p>
          </p:txBody>
        </p:sp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0F14E9BF-2023-4CC2-8B3B-4D3412F8D5CA}"/>
                </a:ext>
              </a:extLst>
            </p:cNvPr>
            <p:cNvCxnSpPr>
              <a:cxnSpLocks/>
            </p:cNvCxnSpPr>
            <p:nvPr/>
          </p:nvCxnSpPr>
          <p:spPr>
            <a:xfrm>
              <a:off x="2411760" y="2042160"/>
              <a:ext cx="978024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990BA534-3615-433E-9FEE-51361DD55D2A}"/>
              </a:ext>
            </a:extLst>
          </p:cNvPr>
          <p:cNvGrpSpPr/>
          <p:nvPr/>
        </p:nvGrpSpPr>
        <p:grpSpPr>
          <a:xfrm>
            <a:off x="3326160" y="3428499"/>
            <a:ext cx="8865840" cy="704706"/>
            <a:chOff x="2411760" y="1347614"/>
            <a:chExt cx="9780240" cy="704706"/>
          </a:xfrm>
        </p:grpSpPr>
        <p:sp>
          <p:nvSpPr>
            <p:cNvPr id="50" name="제목 1">
              <a:extLst>
                <a:ext uri="{FF2B5EF4-FFF2-40B4-BE49-F238E27FC236}">
                  <a16:creationId xmlns:a16="http://schemas.microsoft.com/office/drawing/2014/main" id="{1A7530AE-9758-4C4A-A159-87D760396B00}"/>
                </a:ext>
              </a:extLst>
            </p:cNvPr>
            <p:cNvSpPr txBox="1">
              <a:spLocks/>
            </p:cNvSpPr>
            <p:nvPr/>
          </p:nvSpPr>
          <p:spPr>
            <a:xfrm>
              <a:off x="2411760" y="1347614"/>
              <a:ext cx="9516080" cy="704706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1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ko-KR" sz="2800" spc="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U</a:t>
              </a:r>
              <a:r>
                <a:rPr lang="en-US" altLang="ko-KR" sz="2400" spc="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nit</a:t>
              </a:r>
              <a:r>
                <a:rPr lang="en-US" altLang="ko-KR" sz="2800" spc="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  </a:t>
              </a:r>
              <a:r>
                <a:rPr lang="en-US" altLang="ko-KR" sz="2400" spc="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03</a:t>
              </a:r>
              <a:r>
                <a:rPr lang="en-US" altLang="ko-KR" sz="2800" spc="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 </a:t>
              </a:r>
              <a:r>
                <a:rPr lang="ko-KR" altLang="en-US" sz="2800" spc="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ㅣ실용적 팁 </a:t>
              </a:r>
              <a:r>
                <a:rPr lang="en-US" altLang="ko-KR" sz="2800" spc="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( </a:t>
              </a:r>
              <a:r>
                <a:rPr lang="ko-KR" altLang="en-US" sz="2800" spc="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다이나믹 페이지</a:t>
              </a:r>
              <a:r>
                <a:rPr lang="en-US" altLang="ko-KR" sz="2800" spc="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 </a:t>
              </a:r>
              <a:r>
                <a:rPr lang="en-US" altLang="ko-KR" sz="2800" spc="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/ API </a:t>
              </a:r>
              <a:r>
                <a:rPr lang="ko-KR" altLang="en-US" sz="2800" spc="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이용</a:t>
              </a:r>
              <a:r>
                <a:rPr lang="en-US" altLang="ko-KR" sz="2800" spc="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)</a:t>
              </a:r>
              <a:endParaRPr lang="ko-KR" altLang="en-US" sz="2400" spc="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endParaRPr>
            </a:p>
          </p:txBody>
        </p:sp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494FE288-FAAD-43D9-8AC1-7D319C65D730}"/>
                </a:ext>
              </a:extLst>
            </p:cNvPr>
            <p:cNvCxnSpPr>
              <a:cxnSpLocks/>
            </p:cNvCxnSpPr>
            <p:nvPr/>
          </p:nvCxnSpPr>
          <p:spPr>
            <a:xfrm>
              <a:off x="2411760" y="2042160"/>
              <a:ext cx="978024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0C6B1281-EA45-4694-88A8-FDC1F6E1CE2D}"/>
              </a:ext>
            </a:extLst>
          </p:cNvPr>
          <p:cNvGrpSpPr/>
          <p:nvPr/>
        </p:nvGrpSpPr>
        <p:grpSpPr>
          <a:xfrm>
            <a:off x="3326160" y="4308589"/>
            <a:ext cx="8865840" cy="704706"/>
            <a:chOff x="2411760" y="1347614"/>
            <a:chExt cx="9780240" cy="704706"/>
          </a:xfrm>
        </p:grpSpPr>
        <p:sp>
          <p:nvSpPr>
            <p:cNvPr id="53" name="제목 1">
              <a:extLst>
                <a:ext uri="{FF2B5EF4-FFF2-40B4-BE49-F238E27FC236}">
                  <a16:creationId xmlns:a16="http://schemas.microsoft.com/office/drawing/2014/main" id="{FADE99C0-471E-4EA4-9B0F-AD95B8DEB907}"/>
                </a:ext>
              </a:extLst>
            </p:cNvPr>
            <p:cNvSpPr txBox="1">
              <a:spLocks/>
            </p:cNvSpPr>
            <p:nvPr/>
          </p:nvSpPr>
          <p:spPr>
            <a:xfrm>
              <a:off x="2411760" y="1347614"/>
              <a:ext cx="9516080" cy="70470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1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ko-KR" sz="2800" spc="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U</a:t>
              </a:r>
              <a:r>
                <a:rPr lang="en-US" altLang="ko-KR" sz="2400" spc="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nit</a:t>
              </a:r>
              <a:r>
                <a:rPr lang="en-US" altLang="ko-KR" sz="2800" spc="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  </a:t>
              </a:r>
              <a:r>
                <a:rPr lang="en-US" altLang="ko-KR" sz="2400" spc="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04</a:t>
              </a:r>
              <a:r>
                <a:rPr lang="en-US" altLang="ko-KR" sz="2800" spc="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 </a:t>
              </a:r>
              <a:r>
                <a:rPr lang="ko-KR" altLang="en-US" sz="2800" spc="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ㅣ과제 설명  </a:t>
              </a:r>
              <a:endParaRPr lang="ko-KR" altLang="en-US" sz="2400" spc="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endParaRPr>
            </a:p>
          </p:txBody>
        </p: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EEF71443-2C50-4C95-8F67-D1353A25E15E}"/>
                </a:ext>
              </a:extLst>
            </p:cNvPr>
            <p:cNvCxnSpPr>
              <a:cxnSpLocks/>
            </p:cNvCxnSpPr>
            <p:nvPr/>
          </p:nvCxnSpPr>
          <p:spPr>
            <a:xfrm>
              <a:off x="2411760" y="2042160"/>
              <a:ext cx="978024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48913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DBD90B8E-7BB4-439A-B137-2A0C3491B084}"/>
              </a:ext>
            </a:extLst>
          </p:cNvPr>
          <p:cNvSpPr txBox="1">
            <a:spLocks/>
          </p:cNvSpPr>
          <p:nvPr/>
        </p:nvSpPr>
        <p:spPr>
          <a:xfrm>
            <a:off x="2544605" y="721621"/>
            <a:ext cx="5900724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Unit 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r>
              <a:rPr lang="en-US" altLang="ko-KR" sz="2400" spc="3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03</a:t>
            </a:r>
            <a:r>
              <a:rPr lang="en-US" altLang="ko-KR" sz="24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r>
              <a:rPr lang="ko-KR" altLang="en-US" sz="24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ㅣ실용적 팁</a:t>
            </a:r>
            <a:endParaRPr lang="ko-KR" altLang="en-US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85397" y="1582615"/>
            <a:ext cx="11464096" cy="4082894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/>
              <a:t>지금까지는 </a:t>
            </a:r>
            <a:r>
              <a:rPr lang="ko-KR" altLang="en-US" dirty="0" smtClean="0">
                <a:solidFill>
                  <a:srgbClr val="FF0000"/>
                </a:solidFill>
              </a:rPr>
              <a:t>정적</a:t>
            </a:r>
            <a:r>
              <a:rPr lang="ko-KR" altLang="en-US" dirty="0" smtClean="0"/>
              <a:t>인 </a:t>
            </a:r>
            <a:r>
              <a:rPr lang="en-US" altLang="ko-KR" dirty="0" smtClean="0"/>
              <a:t>(Static) </a:t>
            </a:r>
            <a:r>
              <a:rPr lang="ko-KR" altLang="en-US" dirty="0" smtClean="0"/>
              <a:t>페이지만 다뤘지만 사이트 미관</a:t>
            </a:r>
            <a:r>
              <a:rPr lang="en-US" altLang="ko-KR" dirty="0" smtClean="0"/>
              <a:t>/</a:t>
            </a:r>
            <a:r>
              <a:rPr lang="ko-KR" altLang="en-US" dirty="0" smtClean="0"/>
              <a:t>사용자 편의를 위해 </a:t>
            </a:r>
            <a:r>
              <a:rPr lang="en-US" altLang="ko-KR" dirty="0" err="1" smtClean="0"/>
              <a:t>Javascript</a:t>
            </a:r>
            <a:r>
              <a:rPr lang="en-US" altLang="ko-KR" dirty="0" smtClean="0"/>
              <a:t> </a:t>
            </a:r>
            <a:r>
              <a:rPr lang="ko-KR" altLang="en-US" dirty="0" smtClean="0"/>
              <a:t>를 통해 </a:t>
            </a:r>
            <a:r>
              <a:rPr lang="ko-KR" altLang="en-US" dirty="0" smtClean="0">
                <a:solidFill>
                  <a:srgbClr val="FF0000"/>
                </a:solidFill>
              </a:rPr>
              <a:t>동적</a:t>
            </a:r>
            <a:r>
              <a:rPr lang="ko-KR" altLang="en-US" dirty="0" smtClean="0"/>
              <a:t>으로 </a:t>
            </a:r>
            <a:r>
              <a:rPr lang="en-US" altLang="ko-KR" dirty="0" smtClean="0"/>
              <a:t>(Dynamic)</a:t>
            </a:r>
            <a:r>
              <a:rPr lang="ko-KR" altLang="en-US" dirty="0" smtClean="0"/>
              <a:t> 만들어진 페이지도 있음</a:t>
            </a:r>
            <a:r>
              <a:rPr lang="en-US" altLang="ko-KR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 smtClean="0"/>
              <a:t>이 경우</a:t>
            </a:r>
            <a:r>
              <a:rPr lang="en-US" altLang="ko-KR" dirty="0" smtClean="0"/>
              <a:t>, </a:t>
            </a:r>
            <a:r>
              <a:rPr lang="ko-KR" altLang="en-US" dirty="0" smtClean="0">
                <a:solidFill>
                  <a:srgbClr val="FF0000"/>
                </a:solidFill>
              </a:rPr>
              <a:t>유저 움직임에 </a:t>
            </a:r>
            <a:r>
              <a:rPr lang="ko-KR" altLang="en-US" dirty="0" smtClean="0"/>
              <a:t>따라 </a:t>
            </a:r>
            <a:r>
              <a:rPr lang="en-US" altLang="ko-KR" dirty="0" smtClean="0"/>
              <a:t>HTML </a:t>
            </a:r>
            <a:r>
              <a:rPr lang="ko-KR" altLang="en-US" dirty="0" smtClean="0"/>
              <a:t>을 전송받는다</a:t>
            </a:r>
            <a:r>
              <a:rPr lang="en-US" altLang="ko-KR" dirty="0" smtClean="0"/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dirty="0" smtClean="0"/>
              <a:t>예시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인스타그램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ko-KR" altLang="en-US" dirty="0" smtClean="0"/>
              <a:t>스크롤을 해야지 더 많은 게시글을 볼 수 있다</a:t>
            </a:r>
            <a:r>
              <a:rPr lang="en-US" altLang="ko-KR" dirty="0" smtClean="0"/>
              <a:t>. </a:t>
            </a:r>
            <a:r>
              <a:rPr lang="ko-KR" altLang="en-US" dirty="0" smtClean="0">
                <a:solidFill>
                  <a:srgbClr val="FF0000"/>
                </a:solidFill>
              </a:rPr>
              <a:t>브라우저가 아닌 파이썬에서 웹을 접속하는 우리에게는 큰 문제</a:t>
            </a:r>
            <a:r>
              <a:rPr lang="en-US" altLang="ko-KR" dirty="0" smtClean="0">
                <a:solidFill>
                  <a:srgbClr val="FF0000"/>
                </a:solidFill>
              </a:rPr>
              <a:t>! 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2512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DBD90B8E-7BB4-439A-B137-2A0C3491B084}"/>
              </a:ext>
            </a:extLst>
          </p:cNvPr>
          <p:cNvSpPr txBox="1">
            <a:spLocks/>
          </p:cNvSpPr>
          <p:nvPr/>
        </p:nvSpPr>
        <p:spPr>
          <a:xfrm>
            <a:off x="2544605" y="721621"/>
            <a:ext cx="5900724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Unit 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r>
              <a:rPr lang="en-US" altLang="ko-KR" sz="2400" spc="3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03</a:t>
            </a:r>
            <a:r>
              <a:rPr lang="en-US" altLang="ko-KR" sz="24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r>
              <a:rPr lang="ko-KR" altLang="en-US" sz="24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ㅣ실용적 팁</a:t>
            </a:r>
            <a:endParaRPr lang="ko-KR" altLang="en-US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85397" y="1582615"/>
            <a:ext cx="11464096" cy="4082894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/>
              <a:t>동적인 페이지 크롤링</a:t>
            </a:r>
            <a:endParaRPr lang="en-US" altLang="ko-KR" dirty="0" smtClean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887010" y="2275725"/>
            <a:ext cx="11304990" cy="37982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2000" dirty="0" smtClean="0"/>
              <a:t>해결책 </a:t>
            </a:r>
            <a:r>
              <a:rPr lang="en-US" altLang="ko-KR" sz="2000" dirty="0" smtClean="0"/>
              <a:t>1</a:t>
            </a:r>
            <a:r>
              <a:rPr lang="ko-KR" altLang="en-US" sz="2000" dirty="0" smtClean="0"/>
              <a:t> </a:t>
            </a:r>
            <a:r>
              <a:rPr lang="en-US" altLang="ko-KR" sz="2000" dirty="0" smtClean="0"/>
              <a:t>: </a:t>
            </a:r>
            <a:r>
              <a:rPr lang="ko-KR" altLang="en-US" sz="2000" dirty="0" smtClean="0"/>
              <a:t>브라우저를 이용하자</a:t>
            </a:r>
            <a:r>
              <a:rPr lang="en-US" altLang="ko-KR" sz="2000" dirty="0" smtClean="0"/>
              <a:t>! </a:t>
            </a:r>
          </a:p>
          <a:p>
            <a:pPr>
              <a:lnSpc>
                <a:spcPct val="150000"/>
              </a:lnSpc>
            </a:pPr>
            <a:r>
              <a:rPr lang="en-US" altLang="ko-KR" sz="2000" dirty="0" smtClean="0"/>
              <a:t>Selenium : </a:t>
            </a:r>
            <a:r>
              <a:rPr lang="ko-KR" altLang="en-US" sz="2000" dirty="0" smtClean="0"/>
              <a:t>실제 브라우저를 생성해서 파이썬 커맨드로 </a:t>
            </a:r>
            <a:r>
              <a:rPr lang="ko-KR" altLang="en-US" sz="2000" dirty="0" smtClean="0">
                <a:solidFill>
                  <a:srgbClr val="FF0000"/>
                </a:solidFill>
              </a:rPr>
              <a:t>마우스</a:t>
            </a:r>
            <a:r>
              <a:rPr lang="en-US" altLang="ko-KR" sz="2000" dirty="0" smtClean="0">
                <a:solidFill>
                  <a:srgbClr val="FF0000"/>
                </a:solidFill>
              </a:rPr>
              <a:t>/</a:t>
            </a:r>
            <a:r>
              <a:rPr lang="ko-KR" altLang="en-US" sz="2000" dirty="0" smtClean="0">
                <a:solidFill>
                  <a:srgbClr val="FF0000"/>
                </a:solidFill>
              </a:rPr>
              <a:t>키보드를</a:t>
            </a:r>
            <a:r>
              <a:rPr lang="ko-KR" altLang="en-US" sz="2000" dirty="0" smtClean="0"/>
              <a:t> 조정할 수 있음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en-US" altLang="ko-KR" sz="2000" dirty="0" err="1" smtClean="0"/>
              <a:t>PhantomJS</a:t>
            </a:r>
            <a:r>
              <a:rPr lang="en-US" altLang="ko-KR" sz="2000" dirty="0" smtClean="0"/>
              <a:t> : Headless browser (</a:t>
            </a:r>
            <a:r>
              <a:rPr lang="ko-KR" altLang="en-US" sz="2000" dirty="0" smtClean="0"/>
              <a:t>머리없는</a:t>
            </a:r>
            <a:r>
              <a:rPr lang="en-US" altLang="ko-KR" sz="2000" dirty="0" smtClean="0"/>
              <a:t>??</a:t>
            </a:r>
            <a:r>
              <a:rPr lang="ko-KR" altLang="en-US" sz="2000" dirty="0" smtClean="0"/>
              <a:t> 브라우저</a:t>
            </a:r>
            <a:r>
              <a:rPr lang="en-US" altLang="ko-KR" sz="2000" dirty="0" smtClean="0"/>
              <a:t>)</a:t>
            </a:r>
          </a:p>
          <a:p>
            <a:pPr lvl="1">
              <a:lnSpc>
                <a:spcPct val="150000"/>
              </a:lnSpc>
            </a:pPr>
            <a:r>
              <a:rPr lang="ko-KR" altLang="en-US" sz="2000" dirty="0" smtClean="0">
                <a:solidFill>
                  <a:srgbClr val="FF0000"/>
                </a:solidFill>
              </a:rPr>
              <a:t>눈에 보이지는 않지만 </a:t>
            </a:r>
            <a:r>
              <a:rPr lang="ko-KR" altLang="en-US" sz="2000" dirty="0" smtClean="0"/>
              <a:t>브라우저 형태를 실행시켜 </a:t>
            </a:r>
            <a:r>
              <a:rPr lang="en-US" altLang="ko-KR" sz="2000" dirty="0" smtClean="0"/>
              <a:t>Selenium </a:t>
            </a:r>
            <a:r>
              <a:rPr lang="ko-KR" altLang="en-US" sz="2000" dirty="0" smtClean="0"/>
              <a:t>과 동일하게 작동 </a:t>
            </a:r>
            <a:endParaRPr lang="en-US" altLang="ko-KR" sz="2000" dirty="0" smtClean="0"/>
          </a:p>
          <a:p>
            <a:pPr>
              <a:lnSpc>
                <a:spcPct val="150000"/>
              </a:lnSpc>
            </a:pPr>
            <a:r>
              <a:rPr lang="ko-KR" altLang="en-US" sz="2000" dirty="0" smtClean="0"/>
              <a:t>둘 다 </a:t>
            </a:r>
            <a:r>
              <a:rPr lang="ko-KR" altLang="en-US" sz="2000" dirty="0" smtClean="0">
                <a:solidFill>
                  <a:srgbClr val="FF0000"/>
                </a:solidFill>
              </a:rPr>
              <a:t>느리지만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크롤링을 가능</a:t>
            </a:r>
            <a:r>
              <a:rPr lang="en-US" altLang="ko-KR" sz="2000" dirty="0" smtClean="0"/>
              <a:t>! </a:t>
            </a:r>
          </a:p>
        </p:txBody>
      </p:sp>
    </p:spTree>
    <p:extLst>
      <p:ext uri="{BB962C8B-B14F-4D97-AF65-F5344CB8AC3E}">
        <p14:creationId xmlns:p14="http://schemas.microsoft.com/office/powerpoint/2010/main" val="3722598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DBD90B8E-7BB4-439A-B137-2A0C3491B084}"/>
              </a:ext>
            </a:extLst>
          </p:cNvPr>
          <p:cNvSpPr txBox="1">
            <a:spLocks/>
          </p:cNvSpPr>
          <p:nvPr/>
        </p:nvSpPr>
        <p:spPr>
          <a:xfrm>
            <a:off x="2544605" y="721621"/>
            <a:ext cx="5900724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Unit 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r>
              <a:rPr lang="en-US" altLang="ko-KR" sz="2400" spc="3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03</a:t>
            </a:r>
            <a:r>
              <a:rPr lang="en-US" altLang="ko-KR" sz="24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r>
              <a:rPr lang="ko-KR" altLang="en-US" sz="24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ㅣ실용적 팁</a:t>
            </a:r>
            <a:endParaRPr lang="ko-KR" altLang="en-US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9314151" y="4456628"/>
            <a:ext cx="2706595" cy="2074352"/>
          </a:xfrm>
          <a:ln>
            <a:solidFill>
              <a:schemeClr val="bg2">
                <a:lumMod val="90000"/>
              </a:schemeClr>
            </a:solidFill>
          </a:ln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ko-KR" sz="1100" i="1" dirty="0" err="1">
                <a:solidFill>
                  <a:schemeClr val="bg2">
                    <a:lumMod val="50000"/>
                  </a:schemeClr>
                </a:solidFill>
              </a:rPr>
              <a:t>find_element_by_id</a:t>
            </a:r>
            <a:endParaRPr lang="en-US" altLang="ko-KR" sz="1100" dirty="0">
              <a:solidFill>
                <a:schemeClr val="bg2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en-US" altLang="ko-KR" sz="1100" i="1" dirty="0" err="1">
                <a:solidFill>
                  <a:schemeClr val="bg2">
                    <a:lumMod val="50000"/>
                  </a:schemeClr>
                </a:solidFill>
              </a:rPr>
              <a:t>find_element_by_name</a:t>
            </a:r>
            <a:endParaRPr lang="en-US" altLang="ko-KR" sz="1100" dirty="0">
              <a:solidFill>
                <a:schemeClr val="bg2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en-US" altLang="ko-KR" sz="1100" i="1" dirty="0" err="1">
                <a:solidFill>
                  <a:schemeClr val="bg2">
                    <a:lumMod val="50000"/>
                  </a:schemeClr>
                </a:solidFill>
              </a:rPr>
              <a:t>find_element_by_xpath</a:t>
            </a:r>
            <a:endParaRPr lang="en-US" altLang="ko-KR" sz="1100" dirty="0">
              <a:solidFill>
                <a:schemeClr val="bg2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en-US" altLang="ko-KR" sz="1100" i="1" dirty="0" err="1">
                <a:solidFill>
                  <a:schemeClr val="bg2">
                    <a:lumMod val="50000"/>
                  </a:schemeClr>
                </a:solidFill>
              </a:rPr>
              <a:t>find_element_by_link_text</a:t>
            </a:r>
            <a:endParaRPr lang="en-US" altLang="ko-KR" sz="1100" dirty="0">
              <a:solidFill>
                <a:schemeClr val="bg2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en-US" altLang="ko-KR" sz="1100" i="1" dirty="0" err="1">
                <a:solidFill>
                  <a:schemeClr val="bg2">
                    <a:lumMod val="50000"/>
                  </a:schemeClr>
                </a:solidFill>
              </a:rPr>
              <a:t>find_element_by_partial_link_text</a:t>
            </a:r>
            <a:endParaRPr lang="en-US" altLang="ko-KR" sz="1100" dirty="0">
              <a:solidFill>
                <a:schemeClr val="bg2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en-US" altLang="ko-KR" sz="1100" i="1" dirty="0" err="1">
                <a:solidFill>
                  <a:schemeClr val="bg2">
                    <a:lumMod val="50000"/>
                  </a:schemeClr>
                </a:solidFill>
              </a:rPr>
              <a:t>find_element_by_tag_name</a:t>
            </a:r>
            <a:endParaRPr lang="en-US" altLang="ko-KR" sz="1100" dirty="0">
              <a:solidFill>
                <a:schemeClr val="bg2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en-US" altLang="ko-KR" sz="1100" i="1" dirty="0" err="1">
                <a:solidFill>
                  <a:schemeClr val="bg2">
                    <a:lumMod val="50000"/>
                  </a:schemeClr>
                </a:solidFill>
              </a:rPr>
              <a:t>find_element_by_class_name</a:t>
            </a:r>
            <a:endParaRPr lang="en-US" altLang="ko-KR" sz="1100" dirty="0">
              <a:solidFill>
                <a:schemeClr val="bg2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en-US" altLang="ko-KR" sz="1100" i="1" dirty="0" err="1">
                <a:solidFill>
                  <a:schemeClr val="bg2">
                    <a:lumMod val="50000"/>
                  </a:schemeClr>
                </a:solidFill>
              </a:rPr>
              <a:t>find_element_by_css_selector</a:t>
            </a:r>
            <a:endParaRPr lang="en-US" altLang="ko-KR" sz="11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887010" y="2275725"/>
            <a:ext cx="11304990" cy="40119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2000" dirty="0" smtClean="0"/>
              <a:t>실제 브라우저가 생성되어 코드가 제대로 작동되는지 쉽게 확인 가능</a:t>
            </a:r>
            <a:endParaRPr lang="en-US" altLang="ko-KR" sz="2000" dirty="0" smtClean="0"/>
          </a:p>
          <a:p>
            <a:pPr>
              <a:lnSpc>
                <a:spcPct val="150000"/>
              </a:lnSpc>
            </a:pPr>
            <a:r>
              <a:rPr lang="ko-KR" altLang="en-US" sz="2000" dirty="0" smtClean="0"/>
              <a:t>태그 정보 뿐만 아니라 </a:t>
            </a:r>
            <a:r>
              <a:rPr lang="en-US" altLang="ko-KR" sz="2000" dirty="0" smtClean="0">
                <a:solidFill>
                  <a:srgbClr val="FF0000"/>
                </a:solidFill>
              </a:rPr>
              <a:t>CSS selector, </a:t>
            </a:r>
            <a:r>
              <a:rPr lang="en-US" altLang="ko-KR" sz="2000" dirty="0" err="1" smtClean="0">
                <a:solidFill>
                  <a:srgbClr val="FF0000"/>
                </a:solidFill>
              </a:rPr>
              <a:t>xpath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등 여러가지로 원하는 </a:t>
            </a:r>
            <a:r>
              <a:rPr lang="en-US" altLang="ko-KR" sz="2000" dirty="0" smtClean="0"/>
              <a:t>element</a:t>
            </a:r>
            <a:r>
              <a:rPr lang="ko-KR" altLang="en-US" sz="2000" dirty="0" smtClean="0"/>
              <a:t> 찾기 가능 </a:t>
            </a:r>
            <a:endParaRPr lang="en-US" altLang="ko-KR" sz="2000" dirty="0"/>
          </a:p>
          <a:p>
            <a:pPr lvl="1">
              <a:lnSpc>
                <a:spcPct val="150000"/>
              </a:lnSpc>
            </a:pPr>
            <a:r>
              <a:rPr lang="ko-KR" altLang="en-US" sz="2000" dirty="0" smtClean="0"/>
              <a:t>소스코드에서 우클릭 후 선택가능</a:t>
            </a:r>
            <a:endParaRPr lang="en-US" altLang="ko-KR" sz="2000" dirty="0" smtClean="0"/>
          </a:p>
          <a:p>
            <a:pPr>
              <a:lnSpc>
                <a:spcPct val="150000"/>
              </a:lnSpc>
            </a:pPr>
            <a:r>
              <a:rPr lang="en-US" altLang="ko-KR" sz="2000" dirty="0" err="1" smtClean="0"/>
              <a:t>Find_element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를 복수형으로 쓰면</a:t>
            </a:r>
            <a:r>
              <a:rPr lang="en-US" altLang="ko-KR" sz="2000" dirty="0"/>
              <a:t> </a:t>
            </a:r>
            <a:r>
              <a:rPr lang="en-US" altLang="ko-KR" sz="2000" dirty="0" smtClean="0"/>
              <a:t>(</a:t>
            </a:r>
            <a:r>
              <a:rPr lang="en-US" altLang="ko-KR" sz="2000" dirty="0" err="1" smtClean="0"/>
              <a:t>find_element</a:t>
            </a:r>
            <a:r>
              <a:rPr lang="en-US" altLang="ko-KR" sz="2000" dirty="0" err="1" smtClean="0">
                <a:solidFill>
                  <a:srgbClr val="FF0000"/>
                </a:solidFill>
              </a:rPr>
              <a:t>s</a:t>
            </a:r>
            <a:r>
              <a:rPr lang="en-US" altLang="ko-KR" sz="2000" dirty="0" smtClean="0"/>
              <a:t>)</a:t>
            </a:r>
            <a:r>
              <a:rPr lang="ko-KR" altLang="en-US" sz="2000" dirty="0" smtClean="0"/>
              <a:t> </a:t>
            </a:r>
            <a:r>
              <a:rPr lang="en-US" altLang="ko-KR" sz="2000" dirty="0" err="1" smtClean="0"/>
              <a:t>BeautifulSoup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의 </a:t>
            </a:r>
            <a:r>
              <a:rPr lang="en-US" altLang="ko-KR" sz="2000" dirty="0" err="1" smtClean="0"/>
              <a:t>findAll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과 동일</a:t>
            </a:r>
            <a:endParaRPr lang="en-US" altLang="ko-KR" sz="2000" dirty="0" smtClean="0"/>
          </a:p>
          <a:p>
            <a:pPr>
              <a:lnSpc>
                <a:spcPct val="150000"/>
              </a:lnSpc>
            </a:pPr>
            <a:r>
              <a:rPr lang="ko-KR" altLang="en-US" sz="2000" dirty="0" smtClean="0"/>
              <a:t>반환되는 건 </a:t>
            </a:r>
            <a:r>
              <a:rPr lang="en-US" altLang="ko-KR" sz="2000" dirty="0" smtClean="0"/>
              <a:t>Selenium </a:t>
            </a:r>
            <a:r>
              <a:rPr lang="ko-KR" altLang="en-US" sz="2000" dirty="0" smtClean="0"/>
              <a:t>객체이지만 위에서 본 </a:t>
            </a:r>
            <a:r>
              <a:rPr lang="en-US" altLang="ko-KR" sz="2000" dirty="0" smtClean="0"/>
              <a:t>bs4.Tag </a:t>
            </a:r>
            <a:r>
              <a:rPr lang="ko-KR" altLang="en-US" sz="2000" dirty="0" smtClean="0"/>
              <a:t>와 유사하다</a:t>
            </a:r>
            <a:endParaRPr lang="en-US" altLang="ko-KR" sz="2000" dirty="0" smtClean="0"/>
          </a:p>
          <a:p>
            <a:pPr>
              <a:lnSpc>
                <a:spcPct val="150000"/>
              </a:lnSpc>
            </a:pPr>
            <a:r>
              <a:rPr lang="ko-KR" altLang="en-US" sz="2000" dirty="0" smtClean="0"/>
              <a:t>다만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호출되는 방법이 약간씩 다르니 </a:t>
            </a:r>
            <a:r>
              <a:rPr lang="en-US" altLang="ko-KR" sz="2000" dirty="0" smtClean="0">
                <a:hlinkClick r:id="rId2"/>
              </a:rPr>
              <a:t>documentation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참고</a:t>
            </a:r>
            <a:r>
              <a:rPr lang="en-US" altLang="ko-KR" sz="2000" dirty="0" smtClean="0"/>
              <a:t>! </a:t>
            </a:r>
          </a:p>
          <a:p>
            <a:pPr>
              <a:lnSpc>
                <a:spcPct val="150000"/>
              </a:lnSpc>
            </a:pPr>
            <a:r>
              <a:rPr lang="ko-KR" altLang="en-US" sz="2000" dirty="0" smtClean="0">
                <a:solidFill>
                  <a:schemeClr val="accent1"/>
                </a:solidFill>
              </a:rPr>
              <a:t>실습</a:t>
            </a:r>
            <a:endParaRPr lang="en-US" altLang="ko-KR" sz="2000" dirty="0" smtClean="0">
              <a:solidFill>
                <a:schemeClr val="accent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2000" dirty="0" smtClean="0"/>
          </a:p>
        </p:txBody>
      </p:sp>
      <p:sp>
        <p:nvSpPr>
          <p:cNvPr id="6" name="Content Placeholder 3"/>
          <p:cNvSpPr txBox="1">
            <a:spLocks/>
          </p:cNvSpPr>
          <p:nvPr/>
        </p:nvSpPr>
        <p:spPr>
          <a:xfrm>
            <a:off x="385397" y="1582615"/>
            <a:ext cx="11464096" cy="40828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dirty="0" smtClean="0"/>
              <a:t>Selenium</a:t>
            </a:r>
          </a:p>
        </p:txBody>
      </p:sp>
    </p:spTree>
    <p:extLst>
      <p:ext uri="{BB962C8B-B14F-4D97-AF65-F5344CB8AC3E}">
        <p14:creationId xmlns:p14="http://schemas.microsoft.com/office/powerpoint/2010/main" val="3013450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DBD90B8E-7BB4-439A-B137-2A0C3491B084}"/>
              </a:ext>
            </a:extLst>
          </p:cNvPr>
          <p:cNvSpPr txBox="1">
            <a:spLocks/>
          </p:cNvSpPr>
          <p:nvPr/>
        </p:nvSpPr>
        <p:spPr>
          <a:xfrm>
            <a:off x="2544605" y="721621"/>
            <a:ext cx="5900724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Unit 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r>
              <a:rPr lang="en-US" altLang="ko-KR" sz="2400" spc="3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03</a:t>
            </a:r>
            <a:r>
              <a:rPr lang="en-US" altLang="ko-KR" sz="24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r>
              <a:rPr lang="ko-KR" altLang="en-US" sz="24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ㅣ실용적 팁</a:t>
            </a:r>
            <a:endParaRPr lang="ko-KR" altLang="en-US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85397" y="1582615"/>
            <a:ext cx="11464096" cy="4082894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/>
              <a:t>해결책 </a:t>
            </a:r>
            <a:r>
              <a:rPr lang="en-US" altLang="ko-KR" dirty="0" smtClean="0"/>
              <a:t>2: </a:t>
            </a:r>
            <a:r>
              <a:rPr lang="ko-KR" altLang="en-US" dirty="0" smtClean="0"/>
              <a:t>다른 능력자들의 도움 </a:t>
            </a:r>
            <a:r>
              <a:rPr lang="en-US" altLang="ko-KR" dirty="0" smtClean="0"/>
              <a:t>(</a:t>
            </a:r>
            <a:r>
              <a:rPr lang="ko-KR" altLang="en-US" dirty="0" smtClean="0"/>
              <a:t>구글링 또는 깃허브</a:t>
            </a:r>
            <a:r>
              <a:rPr lang="en-US" altLang="ko-KR" dirty="0" smtClean="0"/>
              <a:t>) </a:t>
            </a:r>
            <a:r>
              <a:rPr lang="ko-KR" altLang="en-US" dirty="0" smtClean="0"/>
              <a:t> </a:t>
            </a:r>
            <a:endParaRPr lang="en-US" altLang="ko-KR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4507" y="2320518"/>
            <a:ext cx="4520535" cy="3885022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546" y="2739005"/>
            <a:ext cx="5510812" cy="3048049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963957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484"/>
          <a:stretch/>
        </p:blipFill>
        <p:spPr>
          <a:xfrm>
            <a:off x="7982638" y="4217245"/>
            <a:ext cx="3652753" cy="1963377"/>
          </a:xfrm>
          <a:prstGeom prst="rect">
            <a:avLst/>
          </a:prstGeom>
        </p:spPr>
      </p:pic>
      <p:sp>
        <p:nvSpPr>
          <p:cNvPr id="3" name="제목 1">
            <a:extLst>
              <a:ext uri="{FF2B5EF4-FFF2-40B4-BE49-F238E27FC236}">
                <a16:creationId xmlns:a16="http://schemas.microsoft.com/office/drawing/2014/main" id="{DBD90B8E-7BB4-439A-B137-2A0C3491B084}"/>
              </a:ext>
            </a:extLst>
          </p:cNvPr>
          <p:cNvSpPr txBox="1">
            <a:spLocks/>
          </p:cNvSpPr>
          <p:nvPr/>
        </p:nvSpPr>
        <p:spPr>
          <a:xfrm>
            <a:off x="2544605" y="721621"/>
            <a:ext cx="5900724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Unit 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r>
              <a:rPr lang="en-US" altLang="ko-KR" sz="2400" spc="3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03</a:t>
            </a:r>
            <a:r>
              <a:rPr lang="en-US" altLang="ko-KR" sz="24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r>
              <a:rPr lang="ko-KR" altLang="en-US" sz="24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ㅣ실용적 팁 </a:t>
            </a:r>
            <a:endParaRPr lang="ko-KR" altLang="en-US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85397" y="1582615"/>
            <a:ext cx="11464096" cy="4082894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/>
              <a:t>깃허브 이용시 주의사항</a:t>
            </a:r>
            <a:r>
              <a:rPr lang="en-US" altLang="ko-KR" dirty="0" smtClean="0"/>
              <a:t>!</a:t>
            </a:r>
          </a:p>
        </p:txBody>
      </p:sp>
      <p:sp>
        <p:nvSpPr>
          <p:cNvPr id="7" name="Content Placeholder 3"/>
          <p:cNvSpPr txBox="1">
            <a:spLocks/>
          </p:cNvSpPr>
          <p:nvPr/>
        </p:nvSpPr>
        <p:spPr>
          <a:xfrm>
            <a:off x="887010" y="2216610"/>
            <a:ext cx="11304990" cy="37982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2000" dirty="0" smtClean="0"/>
              <a:t>이용 전</a:t>
            </a:r>
            <a:r>
              <a:rPr lang="en-US" altLang="ko-KR" sz="2000" dirty="0" smtClean="0"/>
              <a:t>, Readme.md </a:t>
            </a:r>
            <a:r>
              <a:rPr lang="ko-KR" altLang="en-US" sz="2000" dirty="0" smtClean="0"/>
              <a:t>확인</a:t>
            </a:r>
            <a:r>
              <a:rPr lang="en-US" altLang="ko-KR" sz="2000" dirty="0" smtClean="0"/>
              <a:t>! </a:t>
            </a:r>
          </a:p>
          <a:p>
            <a:pPr lvl="1">
              <a:lnSpc>
                <a:spcPct val="150000"/>
              </a:lnSpc>
            </a:pPr>
            <a:r>
              <a:rPr lang="en-US" altLang="ko-KR" sz="2000" dirty="0" smtClean="0"/>
              <a:t>Repo</a:t>
            </a:r>
            <a:r>
              <a:rPr lang="ko-KR" altLang="en-US" sz="2000" dirty="0" smtClean="0"/>
              <a:t>의 사용설명서</a:t>
            </a:r>
            <a:r>
              <a:rPr lang="en-US" altLang="ko-KR" sz="2000" dirty="0" smtClean="0"/>
              <a:t>: </a:t>
            </a:r>
            <a:r>
              <a:rPr lang="ko-KR" altLang="en-US" sz="2000" dirty="0" smtClean="0"/>
              <a:t>본 </a:t>
            </a:r>
            <a:r>
              <a:rPr lang="en-US" altLang="ko-KR" sz="2000" dirty="0" smtClean="0"/>
              <a:t>repo </a:t>
            </a:r>
            <a:r>
              <a:rPr lang="ko-KR" altLang="en-US" sz="2000" dirty="0" smtClean="0"/>
              <a:t>의 목적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필요사항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설치법</a:t>
            </a:r>
            <a:r>
              <a:rPr lang="en-US" altLang="ko-KR" sz="2000" dirty="0"/>
              <a:t> </a:t>
            </a:r>
            <a:r>
              <a:rPr lang="ko-KR" altLang="en-US" sz="2000" dirty="0" smtClean="0"/>
              <a:t>등 모든게 적혀있음</a:t>
            </a:r>
            <a:endParaRPr lang="en-US" altLang="ko-KR" sz="2000" dirty="0" smtClean="0"/>
          </a:p>
          <a:p>
            <a:pPr lvl="1">
              <a:lnSpc>
                <a:spcPct val="150000"/>
              </a:lnSpc>
            </a:pPr>
            <a:r>
              <a:rPr lang="ko-KR" altLang="en-US" sz="2000" dirty="0" smtClean="0"/>
              <a:t>내가 필요한 정보를 크롤링할 수 있는지 가장 먼저 확인</a:t>
            </a:r>
            <a:endParaRPr lang="en-US" altLang="ko-KR" sz="2000" dirty="0" smtClean="0"/>
          </a:p>
          <a:p>
            <a:pPr>
              <a:lnSpc>
                <a:spcPct val="150000"/>
              </a:lnSpc>
            </a:pPr>
            <a:r>
              <a:rPr lang="ko-KR" altLang="en-US" sz="2000" dirty="0" smtClean="0">
                <a:solidFill>
                  <a:srgbClr val="FF0000"/>
                </a:solidFill>
              </a:rPr>
              <a:t>별의 개수 </a:t>
            </a:r>
            <a:r>
              <a:rPr lang="ko-KR" altLang="en-US" sz="2000" dirty="0" smtClean="0"/>
              <a:t>확인</a:t>
            </a:r>
            <a:r>
              <a:rPr lang="en-US" altLang="ko-KR" sz="2000" dirty="0" smtClean="0"/>
              <a:t>!</a:t>
            </a:r>
          </a:p>
          <a:p>
            <a:pPr>
              <a:lnSpc>
                <a:spcPct val="150000"/>
              </a:lnSpc>
            </a:pPr>
            <a:r>
              <a:rPr lang="en-US" altLang="ko-KR" sz="2000" dirty="0" smtClean="0">
                <a:solidFill>
                  <a:srgbClr val="FF0000"/>
                </a:solidFill>
              </a:rPr>
              <a:t>Issue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를 확인</a:t>
            </a:r>
            <a:r>
              <a:rPr lang="en-US" altLang="ko-KR" sz="2000" dirty="0" smtClean="0"/>
              <a:t>! </a:t>
            </a:r>
          </a:p>
          <a:p>
            <a:pPr lvl="1">
              <a:lnSpc>
                <a:spcPct val="150000"/>
              </a:lnSpc>
            </a:pPr>
            <a:r>
              <a:rPr lang="ko-KR" altLang="en-US" sz="2000" dirty="0" smtClean="0"/>
              <a:t>문의사항들이 올라오니 어떤 문제점이 있는지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답변을 잘 달리는지 확인 </a:t>
            </a:r>
            <a:endParaRPr lang="en-US" altLang="ko-KR" sz="2000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2976" y="4115750"/>
            <a:ext cx="3648075" cy="49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699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DBD90B8E-7BB4-439A-B137-2A0C3491B084}"/>
              </a:ext>
            </a:extLst>
          </p:cNvPr>
          <p:cNvSpPr txBox="1">
            <a:spLocks/>
          </p:cNvSpPr>
          <p:nvPr/>
        </p:nvSpPr>
        <p:spPr>
          <a:xfrm>
            <a:off x="2544605" y="721621"/>
            <a:ext cx="5900724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Unit 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r>
              <a:rPr lang="en-US" altLang="ko-KR" sz="2400" spc="3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03</a:t>
            </a:r>
            <a:r>
              <a:rPr lang="en-US" altLang="ko-KR" sz="24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r>
              <a:rPr lang="ko-KR" altLang="en-US" sz="24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ㅣ실용적 팁 </a:t>
            </a:r>
            <a:endParaRPr lang="ko-KR" altLang="en-US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85397" y="1582615"/>
            <a:ext cx="11464096" cy="4082894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/>
              <a:t>해결책 </a:t>
            </a:r>
            <a:r>
              <a:rPr lang="en-US" altLang="ko-KR" dirty="0"/>
              <a:t>3</a:t>
            </a:r>
            <a:r>
              <a:rPr lang="en-US" altLang="ko-KR" dirty="0" smtClean="0"/>
              <a:t>: </a:t>
            </a:r>
            <a:r>
              <a:rPr lang="ko-KR" altLang="en-US" dirty="0" smtClean="0"/>
              <a:t>제공되는 </a:t>
            </a:r>
            <a:r>
              <a:rPr lang="en-US" altLang="ko-KR" dirty="0" smtClean="0"/>
              <a:t>API </a:t>
            </a:r>
            <a:r>
              <a:rPr lang="ko-KR" altLang="en-US" dirty="0" smtClean="0"/>
              <a:t>가 존재하는지 확인  </a:t>
            </a:r>
            <a:endParaRPr lang="en-US" altLang="ko-KR" dirty="0" smtClean="0"/>
          </a:p>
        </p:txBody>
      </p:sp>
      <p:sp>
        <p:nvSpPr>
          <p:cNvPr id="7" name="Content Placeholder 3"/>
          <p:cNvSpPr txBox="1">
            <a:spLocks/>
          </p:cNvSpPr>
          <p:nvPr/>
        </p:nvSpPr>
        <p:spPr>
          <a:xfrm>
            <a:off x="887010" y="2216610"/>
            <a:ext cx="11304990" cy="37982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2000" dirty="0" smtClean="0"/>
              <a:t>드물지만 큰 사이트 경우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크롤링을 위해 공식적으로 제공되는 </a:t>
            </a:r>
            <a:r>
              <a:rPr lang="en-US" altLang="ko-KR" sz="2000" dirty="0" smtClean="0"/>
              <a:t>API </a:t>
            </a:r>
            <a:r>
              <a:rPr lang="ko-KR" altLang="en-US" sz="2000" dirty="0" smtClean="0"/>
              <a:t>가 존재하기도 합니다</a:t>
            </a:r>
            <a:r>
              <a:rPr lang="en-US" altLang="ko-KR" sz="200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000" dirty="0" smtClean="0"/>
              <a:t>대부분 트래픽 제한이 있고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사용법이 제한적이지만 불가피하게 사용할 때도 있습니다</a:t>
            </a:r>
            <a:r>
              <a:rPr lang="en-US" altLang="ko-KR" sz="2000" dirty="0"/>
              <a:t>.</a:t>
            </a:r>
            <a:endParaRPr lang="en-US" altLang="ko-KR" sz="2000" dirty="0" smtClean="0"/>
          </a:p>
          <a:p>
            <a:pPr>
              <a:lnSpc>
                <a:spcPct val="150000"/>
              </a:lnSpc>
            </a:pPr>
            <a:r>
              <a:rPr lang="ko-KR" altLang="en-US" sz="2000" dirty="0" smtClean="0"/>
              <a:t>대표적인 예가 </a:t>
            </a:r>
            <a:r>
              <a:rPr lang="ko-KR" altLang="en-US" sz="2000" dirty="0" smtClean="0">
                <a:solidFill>
                  <a:srgbClr val="FF0000"/>
                </a:solidFill>
              </a:rPr>
              <a:t>네이버 </a:t>
            </a:r>
            <a:endParaRPr lang="en-US" altLang="ko-KR" sz="2000" dirty="0" smtClean="0">
              <a:solidFill>
                <a:srgbClr val="FF0000"/>
              </a:solidFill>
            </a:endParaRPr>
          </a:p>
          <a:p>
            <a:pPr lvl="1">
              <a:lnSpc>
                <a:spcPct val="150000"/>
              </a:lnSpc>
            </a:pPr>
            <a:r>
              <a:rPr lang="ko-KR" altLang="en-US" sz="2000" u="sng" dirty="0" smtClean="0"/>
              <a:t>검색결과</a:t>
            </a:r>
            <a:r>
              <a:rPr lang="ko-KR" altLang="en-US" sz="2000" dirty="0" smtClean="0"/>
              <a:t>는 크롤링 가능하지만 </a:t>
            </a:r>
            <a:r>
              <a:rPr lang="ko-KR" altLang="en-US" sz="2000" u="sng" dirty="0" smtClean="0"/>
              <a:t>블로그</a:t>
            </a:r>
            <a:r>
              <a:rPr lang="ko-KR" altLang="en-US" sz="2000" dirty="0" smtClean="0"/>
              <a:t> 내에서는 불가</a:t>
            </a:r>
            <a:endParaRPr lang="en-US" altLang="ko-KR" sz="2000" dirty="0" smtClean="0"/>
          </a:p>
          <a:p>
            <a:pPr lvl="1">
              <a:lnSpc>
                <a:spcPct val="150000"/>
              </a:lnSpc>
            </a:pPr>
            <a:r>
              <a:rPr lang="ko-KR" altLang="en-US" sz="2000" u="sng" dirty="0" smtClean="0"/>
              <a:t>뉴스</a:t>
            </a:r>
            <a:r>
              <a:rPr lang="en-US" altLang="ko-KR" sz="2000" u="sng" dirty="0"/>
              <a:t> </a:t>
            </a:r>
            <a:r>
              <a:rPr lang="ko-KR" altLang="en-US" sz="2000" u="sng" dirty="0" smtClean="0"/>
              <a:t>기사</a:t>
            </a:r>
            <a:r>
              <a:rPr lang="en-US" altLang="ko-KR" sz="2000" u="sng" dirty="0" smtClean="0"/>
              <a:t>, </a:t>
            </a:r>
            <a:r>
              <a:rPr lang="ko-KR" altLang="en-US" sz="2000" u="sng" dirty="0" smtClean="0"/>
              <a:t>댓글</a:t>
            </a:r>
            <a:r>
              <a:rPr lang="ko-KR" altLang="en-US" sz="2000" dirty="0" smtClean="0"/>
              <a:t> 등은 가능 </a:t>
            </a:r>
            <a:endParaRPr lang="en-US" altLang="ko-KR" sz="2000" dirty="0" smtClean="0"/>
          </a:p>
          <a:p>
            <a:pPr lvl="1">
              <a:lnSpc>
                <a:spcPct val="150000"/>
              </a:lnSpc>
            </a:pPr>
            <a:r>
              <a:rPr lang="ko-KR" altLang="en-US" sz="2000" dirty="0" smtClean="0">
                <a:solidFill>
                  <a:srgbClr val="FF0000"/>
                </a:solidFill>
              </a:rPr>
              <a:t>다만</a:t>
            </a:r>
            <a:r>
              <a:rPr lang="en-US" altLang="ko-KR" sz="2000" dirty="0" smtClean="0">
                <a:solidFill>
                  <a:srgbClr val="FF0000"/>
                </a:solidFill>
              </a:rPr>
              <a:t>, </a:t>
            </a:r>
            <a:r>
              <a:rPr lang="ko-KR" altLang="en-US" sz="2000" dirty="0" smtClean="0">
                <a:solidFill>
                  <a:srgbClr val="FF0000"/>
                </a:solidFill>
              </a:rPr>
              <a:t>아주 쉽게 차단 됨</a:t>
            </a:r>
            <a:endParaRPr lang="en-US" altLang="ko-KR" sz="2000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8164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57117" y="1431783"/>
            <a:ext cx="10351732" cy="4959589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>
              <a:lnSpc>
                <a:spcPct val="250000"/>
              </a:lnSpc>
            </a:pPr>
            <a:r>
              <a:rPr lang="ko-KR" altLang="en-US" dirty="0" smtClean="0"/>
              <a:t>크롤링이란</a:t>
            </a:r>
            <a:r>
              <a:rPr lang="en-US" altLang="ko-KR" dirty="0" smtClean="0"/>
              <a:t>? </a:t>
            </a:r>
            <a:r>
              <a:rPr lang="ko-KR" altLang="en-US" dirty="0" smtClean="0">
                <a:solidFill>
                  <a:schemeClr val="accent1">
                    <a:lumMod val="75000"/>
                  </a:schemeClr>
                </a:solidFill>
              </a:rPr>
              <a:t>인터넷에 존재하는 데이터를 수집 및 저장 </a:t>
            </a:r>
            <a:endParaRPr lang="en-US" altLang="ko-KR" dirty="0" smtClean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DBD90B8E-7BB4-439A-B137-2A0C3491B084}"/>
              </a:ext>
            </a:extLst>
          </p:cNvPr>
          <p:cNvSpPr txBox="1">
            <a:spLocks/>
          </p:cNvSpPr>
          <p:nvPr/>
        </p:nvSpPr>
        <p:spPr>
          <a:xfrm>
            <a:off x="2544605" y="721621"/>
            <a:ext cx="5900724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Unit 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01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r>
              <a:rPr lang="ko-KR" altLang="en-US" sz="24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ㅣ정의 </a:t>
            </a:r>
            <a:endParaRPr lang="ko-KR" altLang="en-US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9776" y="2908954"/>
            <a:ext cx="3810000" cy="3124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8065" y="2790335"/>
            <a:ext cx="2718271" cy="311695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7E6E6">
              <a:alpha val="8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Rectangle 7"/>
          <p:cNvSpPr/>
          <p:nvPr/>
        </p:nvSpPr>
        <p:spPr>
          <a:xfrm>
            <a:off x="1717249" y="2403204"/>
            <a:ext cx="8757501" cy="2051591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solidFill>
                  <a:schemeClr val="tx1"/>
                </a:solidFill>
                <a:ea typeface="12롯데마트드림Bold" panose="02020603020101020101"/>
              </a:rPr>
              <a:t>천 개의 페이지를 복</a:t>
            </a:r>
            <a:r>
              <a:rPr lang="en-US" altLang="ko-KR" sz="4000" dirty="0" smtClean="0">
                <a:solidFill>
                  <a:schemeClr val="tx1"/>
                </a:solidFill>
                <a:ea typeface="12롯데마트드림Bold" panose="02020603020101020101"/>
              </a:rPr>
              <a:t>.</a:t>
            </a:r>
            <a:r>
              <a:rPr lang="ko-KR" altLang="en-US" sz="4000" dirty="0" smtClean="0">
                <a:solidFill>
                  <a:schemeClr val="tx1"/>
                </a:solidFill>
                <a:ea typeface="12롯데마트드림Bold" panose="02020603020101020101"/>
              </a:rPr>
              <a:t>붙 해야한다면</a:t>
            </a:r>
            <a:r>
              <a:rPr lang="en-US" altLang="ko-KR" sz="4000" dirty="0" smtClean="0">
                <a:solidFill>
                  <a:schemeClr val="tx1"/>
                </a:solidFill>
                <a:ea typeface="12롯데마트드림Bold" panose="02020603020101020101"/>
              </a:rPr>
              <a:t>?</a:t>
            </a:r>
            <a:endParaRPr lang="ko-KR" altLang="en-US" sz="4000" dirty="0">
              <a:solidFill>
                <a:schemeClr val="tx1"/>
              </a:solidFill>
              <a:ea typeface="12롯데마트드림Bold" panose="02020603020101020101"/>
            </a:endParaRPr>
          </a:p>
        </p:txBody>
      </p:sp>
    </p:spTree>
    <p:extLst>
      <p:ext uri="{BB962C8B-B14F-4D97-AF65-F5344CB8AC3E}">
        <p14:creationId xmlns:p14="http://schemas.microsoft.com/office/powerpoint/2010/main" val="1051399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DBD90B8E-7BB4-439A-B137-2A0C3491B084}"/>
              </a:ext>
            </a:extLst>
          </p:cNvPr>
          <p:cNvSpPr txBox="1">
            <a:spLocks/>
          </p:cNvSpPr>
          <p:nvPr/>
        </p:nvSpPr>
        <p:spPr>
          <a:xfrm>
            <a:off x="2544605" y="721621"/>
            <a:ext cx="5900724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Unit 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r>
              <a:rPr lang="en-US" altLang="ko-KR" sz="2400" spc="3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03</a:t>
            </a:r>
            <a:r>
              <a:rPr lang="en-US" altLang="ko-KR" sz="24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r>
              <a:rPr lang="ko-KR" altLang="en-US" sz="24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ㅣ실용적 팁 </a:t>
            </a:r>
            <a:endParaRPr lang="ko-KR" altLang="en-US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85397" y="1582615"/>
            <a:ext cx="11464096" cy="4082894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/>
              <a:t>네이버 </a:t>
            </a:r>
            <a:r>
              <a:rPr lang="en-US" altLang="ko-KR" dirty="0" smtClean="0"/>
              <a:t>API </a:t>
            </a:r>
            <a:r>
              <a:rPr lang="ko-KR" altLang="en-US" dirty="0" smtClean="0"/>
              <a:t>사용법 </a:t>
            </a:r>
            <a:endParaRPr lang="en-US" altLang="ko-KR" dirty="0" smtClean="0"/>
          </a:p>
        </p:txBody>
      </p:sp>
      <p:sp>
        <p:nvSpPr>
          <p:cNvPr id="7" name="Content Placeholder 3"/>
          <p:cNvSpPr txBox="1">
            <a:spLocks/>
          </p:cNvSpPr>
          <p:nvPr/>
        </p:nvSpPr>
        <p:spPr>
          <a:xfrm>
            <a:off x="887010" y="2216610"/>
            <a:ext cx="11304990" cy="379827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2000" dirty="0">
                <a:hlinkClick r:id="rId2"/>
              </a:rPr>
              <a:t>https://developers.naver.com</a:t>
            </a:r>
            <a:r>
              <a:rPr lang="en-US" altLang="ko-KR" sz="2000" dirty="0" smtClean="0">
                <a:hlinkClick r:id="rId2"/>
              </a:rPr>
              <a:t>/</a:t>
            </a:r>
            <a:endParaRPr lang="en-US" altLang="ko-KR" sz="2000" dirty="0" smtClean="0"/>
          </a:p>
          <a:p>
            <a:pPr lvl="1">
              <a:lnSpc>
                <a:spcPct val="150000"/>
              </a:lnSpc>
            </a:pPr>
            <a:r>
              <a:rPr lang="en-US" altLang="ko-KR" sz="2000" dirty="0" smtClean="0"/>
              <a:t>Application &gt; </a:t>
            </a:r>
            <a:r>
              <a:rPr lang="ko-KR" altLang="en-US" sz="2000" dirty="0" smtClean="0"/>
              <a:t>어플리케이션 등록 </a:t>
            </a:r>
            <a:r>
              <a:rPr lang="en-US" altLang="ko-KR" sz="2000" dirty="0" smtClean="0"/>
              <a:t>&gt; Client ID </a:t>
            </a:r>
            <a:r>
              <a:rPr lang="ko-KR" altLang="en-US" sz="2000" dirty="0" smtClean="0"/>
              <a:t>와 비밀번호 발급 뒤 사용 가능</a:t>
            </a:r>
            <a:endParaRPr lang="en-US" altLang="ko-KR" sz="2000" dirty="0" smtClean="0"/>
          </a:p>
          <a:p>
            <a:pPr>
              <a:lnSpc>
                <a:spcPct val="150000"/>
              </a:lnSpc>
            </a:pPr>
            <a:r>
              <a:rPr lang="ko-KR" altLang="en-US" sz="1900" dirty="0" smtClean="0"/>
              <a:t>헤더로 발급받은 </a:t>
            </a:r>
            <a:r>
              <a:rPr lang="en-US" altLang="ko-KR" sz="1900" dirty="0" smtClean="0"/>
              <a:t>ID </a:t>
            </a:r>
            <a:r>
              <a:rPr lang="ko-KR" altLang="en-US" sz="1900" dirty="0" smtClean="0"/>
              <a:t>와 비밀번호를 전송한 뒤 접속 가능 </a:t>
            </a:r>
            <a:endParaRPr lang="en-US" altLang="ko-KR" sz="1900" dirty="0" smtClean="0"/>
          </a:p>
          <a:p>
            <a:pPr lvl="1">
              <a:lnSpc>
                <a:spcPct val="150000"/>
              </a:lnSpc>
            </a:pPr>
            <a:endParaRPr lang="en-US" altLang="ko-KR" sz="2000" dirty="0" smtClean="0"/>
          </a:p>
          <a:p>
            <a:pPr>
              <a:lnSpc>
                <a:spcPct val="150000"/>
              </a:lnSpc>
            </a:pPr>
            <a:endParaRPr lang="en-US" altLang="ko-KR" sz="2000" dirty="0" smtClean="0">
              <a:hlinkClick r:id="rId3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 smtClean="0">
                <a:solidFill>
                  <a:srgbClr val="FF0000"/>
                </a:solidFill>
              </a:rPr>
              <a:t>하루 </a:t>
            </a:r>
            <a:r>
              <a:rPr lang="en-US" altLang="ko-KR" sz="2000" dirty="0" smtClean="0">
                <a:solidFill>
                  <a:srgbClr val="FF0000"/>
                </a:solidFill>
              </a:rPr>
              <a:t>1000 </a:t>
            </a:r>
            <a:r>
              <a:rPr lang="ko-KR" altLang="en-US" sz="2000" dirty="0" smtClean="0">
                <a:solidFill>
                  <a:srgbClr val="FF0000"/>
                </a:solidFill>
              </a:rPr>
              <a:t>건 제한 </a:t>
            </a:r>
            <a:r>
              <a:rPr lang="en-US" altLang="ko-KR" sz="2000" dirty="0" smtClean="0">
                <a:solidFill>
                  <a:srgbClr val="FF0000"/>
                </a:solidFill>
                <a:sym typeface="Wingdings" panose="05000000000000000000" pitchFamily="2" charset="2"/>
              </a:rPr>
              <a:t></a:t>
            </a:r>
            <a:endParaRPr lang="en-US" altLang="ko-KR" sz="2000" dirty="0">
              <a:solidFill>
                <a:srgbClr val="FF0000"/>
              </a:solidFill>
              <a:hlinkClick r:id="rId3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 smtClean="0">
                <a:hlinkClick r:id="rId3"/>
              </a:rPr>
              <a:t>참고</a:t>
            </a:r>
            <a:r>
              <a:rPr lang="en-US" altLang="ko-KR" sz="2000" dirty="0" smtClean="0">
                <a:hlinkClick r:id="rId3"/>
              </a:rPr>
              <a:t>: https</a:t>
            </a:r>
            <a:r>
              <a:rPr lang="en-US" altLang="ko-KR" sz="2000" dirty="0">
                <a:hlinkClick r:id="rId3"/>
              </a:rPr>
              <a:t>://brunch.co.kr/@sukhyun9673/13</a:t>
            </a:r>
            <a:endParaRPr lang="en-US" altLang="ko-KR" sz="2000" dirty="0" smtClean="0"/>
          </a:p>
        </p:txBody>
      </p:sp>
      <p:sp>
        <p:nvSpPr>
          <p:cNvPr id="5" name="Rectangle 4"/>
          <p:cNvSpPr/>
          <p:nvPr/>
        </p:nvSpPr>
        <p:spPr>
          <a:xfrm>
            <a:off x="2865749" y="3768253"/>
            <a:ext cx="691927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i="1" dirty="0" err="1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request.add_header</a:t>
            </a:r>
            <a:r>
              <a:rPr lang="en-US" altLang="ko-KR" sz="1600" i="1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(＂</a:t>
            </a:r>
            <a:r>
              <a:rPr lang="en-US" altLang="ko-KR" sz="1600" i="1" dirty="0" err="1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X-Nav</a:t>
            </a:r>
            <a:r>
              <a:rPr lang="en-US" altLang="ko-KR" sz="1600" i="1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er-Client-Id＂,client_key) </a:t>
            </a:r>
          </a:p>
          <a:p>
            <a:pPr>
              <a:lnSpc>
                <a:spcPct val="150000"/>
              </a:lnSpc>
            </a:pPr>
            <a:r>
              <a:rPr lang="en-US" altLang="ko-KR" sz="1600" i="1" dirty="0" err="1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request.add_header</a:t>
            </a:r>
            <a:r>
              <a:rPr lang="en-US" altLang="ko-KR" sz="1600" i="1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(＂</a:t>
            </a:r>
            <a:r>
              <a:rPr lang="en-US" altLang="ko-KR" sz="1600" i="1" dirty="0" err="1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X-Nav</a:t>
            </a:r>
            <a:r>
              <a:rPr lang="en-US" altLang="ko-KR" sz="1600" i="1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er-Client-Secret＂,client_secret)  </a:t>
            </a:r>
          </a:p>
        </p:txBody>
      </p:sp>
    </p:spTree>
    <p:extLst>
      <p:ext uri="{BB962C8B-B14F-4D97-AF65-F5344CB8AC3E}">
        <p14:creationId xmlns:p14="http://schemas.microsoft.com/office/powerpoint/2010/main" val="482527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DBD90B8E-7BB4-439A-B137-2A0C3491B084}"/>
              </a:ext>
            </a:extLst>
          </p:cNvPr>
          <p:cNvSpPr txBox="1">
            <a:spLocks/>
          </p:cNvSpPr>
          <p:nvPr/>
        </p:nvSpPr>
        <p:spPr>
          <a:xfrm>
            <a:off x="2544605" y="721621"/>
            <a:ext cx="5900724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Unit 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r>
              <a:rPr lang="en-US" altLang="ko-KR" sz="2400" spc="3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03</a:t>
            </a:r>
            <a:r>
              <a:rPr lang="en-US" altLang="ko-KR" sz="24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r>
              <a:rPr lang="ko-KR" altLang="en-US" sz="24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ㅣ실용적 팁 </a:t>
            </a:r>
            <a:endParaRPr lang="ko-KR" altLang="en-US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85397" y="1582615"/>
            <a:ext cx="11464096" cy="4082894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/>
              <a:t>마지막 실용적 팁  </a:t>
            </a:r>
            <a:endParaRPr lang="en-US" altLang="ko-KR" dirty="0" smtClean="0"/>
          </a:p>
        </p:txBody>
      </p:sp>
      <p:sp>
        <p:nvSpPr>
          <p:cNvPr id="7" name="Content Placeholder 3"/>
          <p:cNvSpPr txBox="1">
            <a:spLocks/>
          </p:cNvSpPr>
          <p:nvPr/>
        </p:nvSpPr>
        <p:spPr>
          <a:xfrm>
            <a:off x="887010" y="2216610"/>
            <a:ext cx="11304990" cy="445756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2000" dirty="0" smtClean="0"/>
              <a:t>Try-except </a:t>
            </a:r>
            <a:r>
              <a:rPr lang="ko-KR" altLang="en-US" sz="2000" dirty="0" smtClean="0"/>
              <a:t>문 적극 활용하기 </a:t>
            </a:r>
            <a:endParaRPr lang="en-US" altLang="ko-KR" sz="2000" dirty="0" smtClean="0"/>
          </a:p>
          <a:p>
            <a:pPr lvl="1">
              <a:lnSpc>
                <a:spcPct val="150000"/>
              </a:lnSpc>
            </a:pPr>
            <a:r>
              <a:rPr lang="ko-KR" altLang="en-US" sz="2000" dirty="0" smtClean="0"/>
              <a:t>밤새 돌려놓은게 에러 때문에 멈춰있다면</a:t>
            </a:r>
            <a:r>
              <a:rPr lang="en-US" altLang="ko-KR" sz="2000" dirty="0" smtClean="0"/>
              <a:t>… </a:t>
            </a:r>
            <a:r>
              <a:rPr lang="en-US" altLang="ko-KR" sz="2000" dirty="0" smtClean="0">
                <a:sym typeface="Wingdings" panose="05000000000000000000" pitchFamily="2" charset="2"/>
              </a:rPr>
              <a:t></a:t>
            </a:r>
          </a:p>
          <a:p>
            <a:pPr>
              <a:lnSpc>
                <a:spcPct val="150000"/>
              </a:lnSpc>
            </a:pPr>
            <a:r>
              <a:rPr lang="ko-KR" altLang="en-US" sz="2000" dirty="0" smtClean="0">
                <a:sym typeface="Wingdings" panose="05000000000000000000" pitchFamily="2" charset="2"/>
              </a:rPr>
              <a:t>크롤링 된 데이터 입출력</a:t>
            </a:r>
            <a:r>
              <a:rPr lang="en-US" altLang="ko-KR" sz="2000" dirty="0" smtClean="0">
                <a:sym typeface="Wingdings" panose="05000000000000000000" pitchFamily="2" charset="2"/>
              </a:rPr>
              <a:t>:</a:t>
            </a:r>
          </a:p>
          <a:p>
            <a:pPr lvl="1">
              <a:lnSpc>
                <a:spcPct val="150000"/>
              </a:lnSpc>
            </a:pPr>
            <a:r>
              <a:rPr lang="en-US" altLang="ko-KR" sz="2000" dirty="0" smtClean="0">
                <a:sym typeface="Wingdings" panose="05000000000000000000" pitchFamily="2" charset="2"/>
              </a:rPr>
              <a:t>.csv .</a:t>
            </a:r>
            <a:r>
              <a:rPr lang="en-US" altLang="ko-KR" sz="2000" dirty="0" err="1" smtClean="0">
                <a:sym typeface="Wingdings" panose="05000000000000000000" pitchFamily="2" charset="2"/>
              </a:rPr>
              <a:t>json</a:t>
            </a:r>
            <a:r>
              <a:rPr lang="en-US" altLang="ko-KR" sz="2000" dirty="0" smtClean="0">
                <a:sym typeface="Wingdings" panose="05000000000000000000" pitchFamily="2" charset="2"/>
              </a:rPr>
              <a:t> </a:t>
            </a:r>
            <a:r>
              <a:rPr lang="ko-KR" altLang="en-US" sz="2000" dirty="0" smtClean="0">
                <a:sym typeface="Wingdings" panose="05000000000000000000" pitchFamily="2" charset="2"/>
              </a:rPr>
              <a:t>으로 저장하기 </a:t>
            </a:r>
            <a:r>
              <a:rPr lang="en-US" altLang="ko-KR" sz="2000" dirty="0" smtClean="0">
                <a:sym typeface="Wingdings" panose="05000000000000000000" pitchFamily="2" charset="2"/>
              </a:rPr>
              <a:t>(pandas </a:t>
            </a:r>
            <a:r>
              <a:rPr lang="ko-KR" altLang="en-US" sz="2000" dirty="0" smtClean="0">
                <a:sym typeface="Wingdings" panose="05000000000000000000" pitchFamily="2" charset="2"/>
              </a:rPr>
              <a:t>를 활용하면 쉬워요</a:t>
            </a:r>
            <a:r>
              <a:rPr lang="en-US" altLang="ko-KR" sz="2000" dirty="0">
                <a:sym typeface="Wingdings" panose="05000000000000000000" pitchFamily="2" charset="2"/>
              </a:rPr>
              <a:t>)</a:t>
            </a:r>
            <a:endParaRPr lang="en-US" altLang="ko-KR" sz="2000" dirty="0" smtClean="0">
              <a:sym typeface="Wingdings" panose="05000000000000000000" pitchFamily="2" charset="2"/>
            </a:endParaRPr>
          </a:p>
          <a:p>
            <a:pPr lvl="1">
              <a:lnSpc>
                <a:spcPct val="150000"/>
              </a:lnSpc>
            </a:pPr>
            <a:r>
              <a:rPr lang="ko-KR" altLang="en-US" sz="1400" dirty="0" smtClean="0">
                <a:sym typeface="Wingdings" panose="05000000000000000000" pitchFamily="2" charset="2"/>
                <a:hlinkClick r:id="rId2"/>
              </a:rPr>
              <a:t>참고</a:t>
            </a:r>
            <a:r>
              <a:rPr lang="en-US" altLang="ko-KR" sz="1400" dirty="0" smtClean="0">
                <a:sym typeface="Wingdings" panose="05000000000000000000" pitchFamily="2" charset="2"/>
                <a:hlinkClick r:id="rId2"/>
              </a:rPr>
              <a:t>: </a:t>
            </a:r>
            <a:r>
              <a:rPr lang="en-US" altLang="ko-KR" sz="1400" dirty="0" smtClean="0">
                <a:hlinkClick r:id="rId2"/>
              </a:rPr>
              <a:t>http</a:t>
            </a:r>
            <a:r>
              <a:rPr lang="en-US" altLang="ko-KR" sz="1400" dirty="0">
                <a:hlinkClick r:id="rId2"/>
              </a:rPr>
              <a:t>://blog.naver.com/PostView.nhn?blogId=kiddwannabe&amp;logNo=221274278923&amp;parentCategoryNo=&amp;categoryNo=35&amp;viewDate=&amp;</a:t>
            </a:r>
            <a:r>
              <a:rPr lang="en-US" altLang="ko-KR" sz="1400" dirty="0" smtClean="0">
                <a:hlinkClick r:id="rId2"/>
              </a:rPr>
              <a:t>isShowPopularPosts=false&amp;from=postView</a:t>
            </a:r>
            <a:endParaRPr lang="en-US" altLang="ko-KR" sz="1400" dirty="0" smtClean="0"/>
          </a:p>
          <a:p>
            <a:pPr>
              <a:lnSpc>
                <a:spcPct val="150000"/>
              </a:lnSpc>
            </a:pPr>
            <a:r>
              <a:rPr lang="ko-KR" altLang="en-US" sz="2000" dirty="0" smtClean="0"/>
              <a:t>차단 방지를 위해 중간중간 크롤러를 쉬자</a:t>
            </a:r>
            <a:endParaRPr lang="en-US" altLang="ko-KR" sz="2000" dirty="0" smtClean="0"/>
          </a:p>
          <a:p>
            <a:pPr lvl="1">
              <a:lnSpc>
                <a:spcPct val="150000"/>
              </a:lnSpc>
            </a:pPr>
            <a:r>
              <a:rPr lang="en-US" altLang="ko-KR" sz="1600" dirty="0" smtClean="0"/>
              <a:t>e.g. sleep(</a:t>
            </a:r>
            <a:r>
              <a:rPr lang="en-US" altLang="ko-KR" sz="1600" dirty="0" err="1" smtClean="0"/>
              <a:t>randint</a:t>
            </a:r>
            <a:r>
              <a:rPr lang="en-US" altLang="ko-KR" sz="1600" dirty="0" smtClean="0"/>
              <a:t>(3,5)) : 3-5</a:t>
            </a:r>
            <a:r>
              <a:rPr lang="ko-KR" altLang="en-US" sz="1600" dirty="0" smtClean="0"/>
              <a:t>초간 정지 </a:t>
            </a:r>
            <a:endParaRPr lang="en-US" altLang="ko-KR" sz="1600" dirty="0" smtClean="0"/>
          </a:p>
          <a:p>
            <a:pPr lvl="2">
              <a:lnSpc>
                <a:spcPct val="150000"/>
              </a:lnSpc>
            </a:pPr>
            <a:r>
              <a:rPr lang="en-US" altLang="ko-KR" sz="1200" dirty="0" smtClean="0"/>
              <a:t>from time import sleep</a:t>
            </a:r>
          </a:p>
          <a:p>
            <a:pPr lvl="2">
              <a:lnSpc>
                <a:spcPct val="150000"/>
              </a:lnSpc>
            </a:pPr>
            <a:r>
              <a:rPr lang="en-US" altLang="ko-KR" sz="1200" dirty="0" smtClean="0"/>
              <a:t>from random import </a:t>
            </a:r>
            <a:r>
              <a:rPr lang="en-US" altLang="ko-KR" sz="1200" dirty="0" err="1" smtClean="0"/>
              <a:t>randint</a:t>
            </a:r>
            <a:r>
              <a:rPr lang="en-US" altLang="ko-KR" sz="1200" dirty="0" smtClean="0"/>
              <a:t>, uniform </a:t>
            </a:r>
          </a:p>
        </p:txBody>
      </p:sp>
    </p:spTree>
    <p:extLst>
      <p:ext uri="{BB962C8B-B14F-4D97-AF65-F5344CB8AC3E}">
        <p14:creationId xmlns:p14="http://schemas.microsoft.com/office/powerpoint/2010/main" val="335534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DBD90B8E-7BB4-439A-B137-2A0C3491B084}"/>
              </a:ext>
            </a:extLst>
          </p:cNvPr>
          <p:cNvSpPr txBox="1">
            <a:spLocks/>
          </p:cNvSpPr>
          <p:nvPr/>
        </p:nvSpPr>
        <p:spPr>
          <a:xfrm>
            <a:off x="2544605" y="721621"/>
            <a:ext cx="5900724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Unit 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r>
              <a:rPr lang="en-US" altLang="ko-KR" sz="2400" spc="3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03</a:t>
            </a:r>
            <a:r>
              <a:rPr lang="en-US" altLang="ko-KR" sz="24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r>
              <a:rPr lang="ko-KR" altLang="en-US" sz="24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ㅣ실용적 팁 </a:t>
            </a:r>
            <a:endParaRPr lang="ko-KR" altLang="en-US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85397" y="1582615"/>
            <a:ext cx="11464096" cy="4082894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/>
              <a:t>오늘 다루지 못했지만 중요한 것들</a:t>
            </a:r>
            <a:r>
              <a:rPr lang="en-US" altLang="ko-KR" dirty="0" smtClean="0"/>
              <a:t>:</a:t>
            </a:r>
            <a:r>
              <a:rPr lang="ko-KR" altLang="en-US" dirty="0" smtClean="0"/>
              <a:t> </a:t>
            </a:r>
            <a:endParaRPr lang="en-US" altLang="ko-KR" dirty="0" smtClean="0"/>
          </a:p>
        </p:txBody>
      </p:sp>
      <p:sp>
        <p:nvSpPr>
          <p:cNvPr id="7" name="Content Placeholder 3"/>
          <p:cNvSpPr txBox="1">
            <a:spLocks/>
          </p:cNvSpPr>
          <p:nvPr/>
        </p:nvSpPr>
        <p:spPr>
          <a:xfrm>
            <a:off x="887010" y="2216610"/>
            <a:ext cx="11304990" cy="44575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2000" dirty="0" err="1"/>
              <a:t>Scrapy</a:t>
            </a:r>
            <a:r>
              <a:rPr lang="en-US" altLang="ko-KR" sz="2000" dirty="0"/>
              <a:t> : </a:t>
            </a:r>
            <a:r>
              <a:rPr lang="en-US" altLang="ko-KR" sz="2000" dirty="0" err="1"/>
              <a:t>Beautifulsoup</a:t>
            </a:r>
            <a:r>
              <a:rPr lang="en-US" altLang="ko-KR" sz="2000" dirty="0"/>
              <a:t> </a:t>
            </a:r>
            <a:r>
              <a:rPr lang="ko-KR" altLang="en-US" sz="2000" dirty="0"/>
              <a:t>보다 많이 사용되는 라이브러리 </a:t>
            </a:r>
            <a:endParaRPr lang="en-US" altLang="ko-KR" sz="2000" dirty="0"/>
          </a:p>
          <a:p>
            <a:pPr lvl="1">
              <a:lnSpc>
                <a:spcPct val="150000"/>
              </a:lnSpc>
            </a:pPr>
            <a:r>
              <a:rPr lang="ko-KR" altLang="en-US" sz="2000" dirty="0"/>
              <a:t>크롤러를 </a:t>
            </a:r>
            <a:r>
              <a:rPr lang="en-US" altLang="ko-KR" sz="2000" dirty="0"/>
              <a:t>class </a:t>
            </a:r>
            <a:r>
              <a:rPr lang="ko-KR" altLang="en-US" sz="2000" dirty="0"/>
              <a:t>로 구현하는 것이 특징 </a:t>
            </a:r>
            <a:r>
              <a:rPr lang="en-US" altLang="ko-KR" sz="2000" dirty="0"/>
              <a:t>(</a:t>
            </a:r>
            <a:r>
              <a:rPr lang="ko-KR" altLang="en-US" sz="2000" dirty="0"/>
              <a:t>따라서 입문하기에는 어려움</a:t>
            </a:r>
            <a:r>
              <a:rPr lang="en-US" altLang="ko-KR" sz="2000" dirty="0"/>
              <a:t>)</a:t>
            </a:r>
          </a:p>
          <a:p>
            <a:pPr lvl="1">
              <a:lnSpc>
                <a:spcPct val="150000"/>
              </a:lnSpc>
            </a:pPr>
            <a:r>
              <a:rPr lang="ko-KR" altLang="en-US" sz="2000" dirty="0"/>
              <a:t>빠르고</a:t>
            </a:r>
            <a:r>
              <a:rPr lang="en-US" altLang="ko-KR" sz="2000" dirty="0"/>
              <a:t>, </a:t>
            </a:r>
            <a:r>
              <a:rPr lang="ko-KR" altLang="en-US" sz="2000" dirty="0"/>
              <a:t>확장성이 좋아 큰 프로젝트에 유용 </a:t>
            </a:r>
            <a:endParaRPr lang="en-US" altLang="ko-KR" sz="2000" dirty="0"/>
          </a:p>
          <a:p>
            <a:pPr lvl="1">
              <a:lnSpc>
                <a:spcPct val="150000"/>
              </a:lnSpc>
            </a:pPr>
            <a:r>
              <a:rPr lang="ko-KR" altLang="en-US" sz="2000" dirty="0"/>
              <a:t>깃허브에 공개된 것은 대부분 </a:t>
            </a:r>
            <a:r>
              <a:rPr lang="en-US" altLang="ko-KR" sz="2000" dirty="0" err="1" smtClean="0"/>
              <a:t>Scrapy</a:t>
            </a:r>
            <a:r>
              <a:rPr lang="en-US" altLang="ko-KR" sz="2000" dirty="0" smtClean="0"/>
              <a:t> </a:t>
            </a:r>
            <a:r>
              <a:rPr lang="ko-KR" altLang="en-US" sz="2000" dirty="0"/>
              <a:t>를 이용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en-US" altLang="ko-KR" sz="2000" dirty="0" smtClean="0"/>
              <a:t>Multiprocessing (</a:t>
            </a:r>
            <a:r>
              <a:rPr lang="ko-KR" altLang="en-US" sz="2000" dirty="0" smtClean="0"/>
              <a:t>멀티쓰레딩</a:t>
            </a:r>
            <a:r>
              <a:rPr lang="en-US" altLang="ko-KR" sz="2000" dirty="0" smtClean="0"/>
              <a:t>) :</a:t>
            </a:r>
            <a:r>
              <a:rPr lang="ko-KR" altLang="en-US" sz="2000" dirty="0"/>
              <a:t> </a:t>
            </a:r>
            <a:r>
              <a:rPr lang="ko-KR" altLang="en-US" sz="2000" dirty="0" smtClean="0"/>
              <a:t>여러 작업을 세분화시켜 동시에 하는 일</a:t>
            </a:r>
            <a:endParaRPr lang="en-US" altLang="ko-KR" sz="2000" dirty="0" smtClean="0"/>
          </a:p>
          <a:p>
            <a:pPr lvl="1">
              <a:lnSpc>
                <a:spcPct val="150000"/>
              </a:lnSpc>
            </a:pPr>
            <a:r>
              <a:rPr lang="en-US" altLang="ko-KR" sz="2000" dirty="0" smtClean="0"/>
              <a:t>HTML </a:t>
            </a:r>
            <a:r>
              <a:rPr lang="ko-KR" altLang="en-US" sz="2000" dirty="0" smtClean="0"/>
              <a:t>파싱 작업이 오래 걸리면 아주 유용하나</a:t>
            </a:r>
            <a:endParaRPr lang="en-US" altLang="ko-KR" sz="2000" dirty="0" smtClean="0"/>
          </a:p>
          <a:p>
            <a:pPr lvl="1">
              <a:lnSpc>
                <a:spcPct val="150000"/>
              </a:lnSpc>
            </a:pPr>
            <a:r>
              <a:rPr lang="ko-KR" altLang="en-US" sz="2000" dirty="0" smtClean="0"/>
              <a:t>요청작업이 오래 걸린다면 큰 도움이 되지 못한다 </a:t>
            </a: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900036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자유형: 도형 2">
            <a:extLst>
              <a:ext uri="{FF2B5EF4-FFF2-40B4-BE49-F238E27FC236}">
                <a16:creationId xmlns:a16="http://schemas.microsoft.com/office/drawing/2014/main" id="{F84B8BCE-D08E-4808-B7A8-A3B3155E0C90}"/>
              </a:ext>
            </a:extLst>
          </p:cNvPr>
          <p:cNvSpPr/>
          <p:nvPr/>
        </p:nvSpPr>
        <p:spPr>
          <a:xfrm rot="16200000">
            <a:off x="-2153920" y="2661920"/>
            <a:ext cx="6350000" cy="2042160"/>
          </a:xfrm>
          <a:custGeom>
            <a:avLst/>
            <a:gdLst>
              <a:gd name="connsiteX0" fmla="*/ 4804816 w 4804816"/>
              <a:gd name="connsiteY0" fmla="*/ 0 h 1400970"/>
              <a:gd name="connsiteX1" fmla="*/ 4804816 w 4804816"/>
              <a:gd name="connsiteY1" fmla="*/ 984813 h 1400970"/>
              <a:gd name="connsiteX2" fmla="*/ 4376936 w 4804816"/>
              <a:gd name="connsiteY2" fmla="*/ 1400970 h 1400970"/>
              <a:gd name="connsiteX3" fmla="*/ 0 w 4804816"/>
              <a:gd name="connsiteY3" fmla="*/ 1400970 h 1400970"/>
              <a:gd name="connsiteX4" fmla="*/ 0 w 4804816"/>
              <a:gd name="connsiteY4" fmla="*/ 0 h 1400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04816" h="1400970">
                <a:moveTo>
                  <a:pt x="4804816" y="0"/>
                </a:moveTo>
                <a:lnTo>
                  <a:pt x="4804816" y="984813"/>
                </a:lnTo>
                <a:cubicBezTo>
                  <a:pt x="4804816" y="1214650"/>
                  <a:pt x="4613247" y="1400970"/>
                  <a:pt x="4376936" y="1400970"/>
                </a:cubicBezTo>
                <a:lnTo>
                  <a:pt x="0" y="140097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B78C6F52-6F77-4831-BC0D-EC58C3AB448D}"/>
              </a:ext>
            </a:extLst>
          </p:cNvPr>
          <p:cNvSpPr/>
          <p:nvPr/>
        </p:nvSpPr>
        <p:spPr>
          <a:xfrm rot="5400000">
            <a:off x="-1806802" y="3466241"/>
            <a:ext cx="637448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8000" spc="600" dirty="0">
                <a:solidFill>
                  <a:schemeClr val="bg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Contents</a:t>
            </a:r>
            <a:endParaRPr lang="ko-KR" altLang="en-US" sz="8000" spc="600" dirty="0">
              <a:solidFill>
                <a:schemeClr val="bg1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281D24A-4D8F-44B9-ACFB-4495BCABF5AE}"/>
              </a:ext>
            </a:extLst>
          </p:cNvPr>
          <p:cNvCxnSpPr>
            <a:cxnSpLocks/>
          </p:cNvCxnSpPr>
          <p:nvPr/>
        </p:nvCxnSpPr>
        <p:spPr>
          <a:xfrm>
            <a:off x="3326160" y="1472615"/>
            <a:ext cx="8865840" cy="0"/>
          </a:xfrm>
          <a:prstGeom prst="line">
            <a:avLst/>
          </a:prstGeom>
          <a:ln w="635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502BC670-7D5C-46E1-BB3B-7122ACEA5ECA}"/>
              </a:ext>
            </a:extLst>
          </p:cNvPr>
          <p:cNvGrpSpPr/>
          <p:nvPr/>
        </p:nvGrpSpPr>
        <p:grpSpPr>
          <a:xfrm>
            <a:off x="3326160" y="1668319"/>
            <a:ext cx="8865840" cy="704706"/>
            <a:chOff x="2411760" y="1347614"/>
            <a:chExt cx="9780240" cy="704706"/>
          </a:xfrm>
        </p:grpSpPr>
        <p:sp>
          <p:nvSpPr>
            <p:cNvPr id="9" name="제목 1">
              <a:extLst>
                <a:ext uri="{FF2B5EF4-FFF2-40B4-BE49-F238E27FC236}">
                  <a16:creationId xmlns:a16="http://schemas.microsoft.com/office/drawing/2014/main" id="{44A2FBF2-6092-4CB2-8171-1873819480CA}"/>
                </a:ext>
              </a:extLst>
            </p:cNvPr>
            <p:cNvSpPr txBox="1">
              <a:spLocks/>
            </p:cNvSpPr>
            <p:nvPr/>
          </p:nvSpPr>
          <p:spPr>
            <a:xfrm>
              <a:off x="2411760" y="1347614"/>
              <a:ext cx="9516080" cy="70470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1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ko-KR" sz="2800" spc="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U</a:t>
              </a:r>
              <a:r>
                <a:rPr lang="en-US" altLang="ko-KR" sz="2400" spc="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nit</a:t>
              </a:r>
              <a:r>
                <a:rPr lang="en-US" altLang="ko-KR" sz="2800" spc="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  </a:t>
              </a:r>
              <a:r>
                <a:rPr lang="en-US" altLang="ko-KR" sz="2400" spc="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01</a:t>
              </a:r>
              <a:r>
                <a:rPr lang="en-US" altLang="ko-KR" sz="2800" spc="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 </a:t>
              </a:r>
              <a:r>
                <a:rPr lang="ko-KR" altLang="en-US" sz="2800" spc="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ㅣ소개 </a:t>
              </a:r>
              <a:endParaRPr lang="ko-KR" altLang="en-US" sz="2400" spc="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endParaRPr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6BACCA40-37BF-4D6D-8755-E6FA739B6EF0}"/>
                </a:ext>
              </a:extLst>
            </p:cNvPr>
            <p:cNvCxnSpPr>
              <a:cxnSpLocks/>
            </p:cNvCxnSpPr>
            <p:nvPr/>
          </p:nvCxnSpPr>
          <p:spPr>
            <a:xfrm>
              <a:off x="2411760" y="2042160"/>
              <a:ext cx="978024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46D52862-8BED-4B68-8FDF-6A99084D37F9}"/>
              </a:ext>
            </a:extLst>
          </p:cNvPr>
          <p:cNvGrpSpPr/>
          <p:nvPr/>
        </p:nvGrpSpPr>
        <p:grpSpPr>
          <a:xfrm>
            <a:off x="3326160" y="2548409"/>
            <a:ext cx="8865840" cy="704706"/>
            <a:chOff x="2411760" y="1347614"/>
            <a:chExt cx="9780240" cy="704706"/>
          </a:xfrm>
        </p:grpSpPr>
        <p:sp>
          <p:nvSpPr>
            <p:cNvPr id="47" name="제목 1">
              <a:extLst>
                <a:ext uri="{FF2B5EF4-FFF2-40B4-BE49-F238E27FC236}">
                  <a16:creationId xmlns:a16="http://schemas.microsoft.com/office/drawing/2014/main" id="{7A5C544E-43CC-4D28-A824-52BD8E464588}"/>
                </a:ext>
              </a:extLst>
            </p:cNvPr>
            <p:cNvSpPr txBox="1">
              <a:spLocks/>
            </p:cNvSpPr>
            <p:nvPr/>
          </p:nvSpPr>
          <p:spPr>
            <a:xfrm>
              <a:off x="2411760" y="1347614"/>
              <a:ext cx="9516080" cy="70470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1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ko-KR" sz="2800" spc="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U</a:t>
              </a:r>
              <a:r>
                <a:rPr lang="en-US" altLang="ko-KR" sz="2400" spc="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nit</a:t>
              </a:r>
              <a:r>
                <a:rPr lang="en-US" altLang="ko-KR" sz="2800" spc="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  </a:t>
              </a:r>
              <a:r>
                <a:rPr lang="en-US" altLang="ko-KR" sz="2400" spc="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02</a:t>
              </a:r>
              <a:r>
                <a:rPr lang="en-US" altLang="ko-KR" sz="2800" spc="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 </a:t>
              </a:r>
              <a:r>
                <a:rPr lang="ko-KR" altLang="en-US" sz="2800" spc="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ㅣ</a:t>
              </a:r>
              <a:r>
                <a:rPr lang="en-US" altLang="ko-KR" sz="2800" spc="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Beautiful Soup </a:t>
              </a:r>
              <a:endParaRPr lang="ko-KR" altLang="en-US" sz="2400" spc="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endParaRPr>
            </a:p>
          </p:txBody>
        </p:sp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0F14E9BF-2023-4CC2-8B3B-4D3412F8D5CA}"/>
                </a:ext>
              </a:extLst>
            </p:cNvPr>
            <p:cNvCxnSpPr>
              <a:cxnSpLocks/>
            </p:cNvCxnSpPr>
            <p:nvPr/>
          </p:nvCxnSpPr>
          <p:spPr>
            <a:xfrm>
              <a:off x="2411760" y="2042160"/>
              <a:ext cx="978024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990BA534-3615-433E-9FEE-51361DD55D2A}"/>
              </a:ext>
            </a:extLst>
          </p:cNvPr>
          <p:cNvGrpSpPr/>
          <p:nvPr/>
        </p:nvGrpSpPr>
        <p:grpSpPr>
          <a:xfrm>
            <a:off x="3326160" y="3428499"/>
            <a:ext cx="8865840" cy="704706"/>
            <a:chOff x="2411760" y="1347614"/>
            <a:chExt cx="9780240" cy="704706"/>
          </a:xfrm>
        </p:grpSpPr>
        <p:sp>
          <p:nvSpPr>
            <p:cNvPr id="50" name="제목 1">
              <a:extLst>
                <a:ext uri="{FF2B5EF4-FFF2-40B4-BE49-F238E27FC236}">
                  <a16:creationId xmlns:a16="http://schemas.microsoft.com/office/drawing/2014/main" id="{1A7530AE-9758-4C4A-A159-87D760396B00}"/>
                </a:ext>
              </a:extLst>
            </p:cNvPr>
            <p:cNvSpPr txBox="1">
              <a:spLocks/>
            </p:cNvSpPr>
            <p:nvPr/>
          </p:nvSpPr>
          <p:spPr>
            <a:xfrm>
              <a:off x="2411760" y="1347614"/>
              <a:ext cx="9516080" cy="704706"/>
            </a:xfrm>
            <a:prstGeom prst="rect">
              <a:avLst/>
            </a:prstGeom>
            <a:noFill/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1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ko-KR" sz="2800" spc="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U</a:t>
              </a:r>
              <a:r>
                <a:rPr lang="en-US" altLang="ko-KR" sz="2400" spc="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nit</a:t>
              </a:r>
              <a:r>
                <a:rPr lang="en-US" altLang="ko-KR" sz="2800" spc="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  </a:t>
              </a:r>
              <a:r>
                <a:rPr lang="en-US" altLang="ko-KR" sz="2400" spc="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03</a:t>
              </a:r>
              <a:r>
                <a:rPr lang="en-US" altLang="ko-KR" sz="2800" spc="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 </a:t>
              </a:r>
              <a:r>
                <a:rPr lang="ko-KR" altLang="en-US" sz="2800" spc="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ㅣ실용적 팁 </a:t>
              </a:r>
              <a:r>
                <a:rPr lang="en-US" altLang="ko-KR" sz="2800" spc="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( </a:t>
              </a:r>
              <a:r>
                <a:rPr lang="ko-KR" altLang="en-US" sz="2800" spc="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다이나믹 페이지</a:t>
              </a:r>
              <a:r>
                <a:rPr lang="en-US" altLang="ko-KR" sz="2800" spc="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 </a:t>
              </a:r>
              <a:r>
                <a:rPr lang="en-US" altLang="ko-KR" sz="2800" spc="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/ API </a:t>
              </a:r>
              <a:r>
                <a:rPr lang="ko-KR" altLang="en-US" sz="2800" spc="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이용</a:t>
              </a:r>
              <a:r>
                <a:rPr lang="en-US" altLang="ko-KR" sz="2800" spc="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)</a:t>
              </a:r>
              <a:endParaRPr lang="ko-KR" altLang="en-US" sz="2400" spc="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endParaRPr>
            </a:p>
          </p:txBody>
        </p:sp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494FE288-FAAD-43D9-8AC1-7D319C65D730}"/>
                </a:ext>
              </a:extLst>
            </p:cNvPr>
            <p:cNvCxnSpPr>
              <a:cxnSpLocks/>
            </p:cNvCxnSpPr>
            <p:nvPr/>
          </p:nvCxnSpPr>
          <p:spPr>
            <a:xfrm>
              <a:off x="2411760" y="2042160"/>
              <a:ext cx="978024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0C6B1281-EA45-4694-88A8-FDC1F6E1CE2D}"/>
              </a:ext>
            </a:extLst>
          </p:cNvPr>
          <p:cNvGrpSpPr/>
          <p:nvPr/>
        </p:nvGrpSpPr>
        <p:grpSpPr>
          <a:xfrm>
            <a:off x="3326160" y="4308589"/>
            <a:ext cx="8865840" cy="704706"/>
            <a:chOff x="2411760" y="1347614"/>
            <a:chExt cx="9780240" cy="704706"/>
          </a:xfrm>
        </p:grpSpPr>
        <p:sp>
          <p:nvSpPr>
            <p:cNvPr id="53" name="제목 1">
              <a:extLst>
                <a:ext uri="{FF2B5EF4-FFF2-40B4-BE49-F238E27FC236}">
                  <a16:creationId xmlns:a16="http://schemas.microsoft.com/office/drawing/2014/main" id="{FADE99C0-471E-4EA4-9B0F-AD95B8DEB907}"/>
                </a:ext>
              </a:extLst>
            </p:cNvPr>
            <p:cNvSpPr txBox="1">
              <a:spLocks/>
            </p:cNvSpPr>
            <p:nvPr/>
          </p:nvSpPr>
          <p:spPr>
            <a:xfrm>
              <a:off x="2411760" y="1347614"/>
              <a:ext cx="9516080" cy="70470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1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ko-KR" sz="2800" spc="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U</a:t>
              </a:r>
              <a:r>
                <a:rPr lang="en-US" altLang="ko-KR" sz="2400" spc="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nit</a:t>
              </a:r>
              <a:r>
                <a:rPr lang="en-US" altLang="ko-KR" sz="2800" spc="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  </a:t>
              </a:r>
              <a:r>
                <a:rPr lang="en-US" altLang="ko-KR" sz="2400" spc="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04</a:t>
              </a:r>
              <a:r>
                <a:rPr lang="en-US" altLang="ko-KR" sz="2800" spc="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 </a:t>
              </a:r>
              <a:r>
                <a:rPr lang="ko-KR" altLang="en-US" sz="2800" spc="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ㅣ과제 설명  </a:t>
              </a:r>
              <a:endParaRPr lang="ko-KR" altLang="en-US" sz="2400" spc="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endParaRPr>
            </a:p>
          </p:txBody>
        </p: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EEF71443-2C50-4C95-8F67-D1353A25E15E}"/>
                </a:ext>
              </a:extLst>
            </p:cNvPr>
            <p:cNvCxnSpPr>
              <a:cxnSpLocks/>
            </p:cNvCxnSpPr>
            <p:nvPr/>
          </p:nvCxnSpPr>
          <p:spPr>
            <a:xfrm>
              <a:off x="2411760" y="2042160"/>
              <a:ext cx="978024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96529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DBD90B8E-7BB4-439A-B137-2A0C3491B084}"/>
              </a:ext>
            </a:extLst>
          </p:cNvPr>
          <p:cNvSpPr txBox="1">
            <a:spLocks/>
          </p:cNvSpPr>
          <p:nvPr/>
        </p:nvSpPr>
        <p:spPr>
          <a:xfrm>
            <a:off x="2544605" y="721621"/>
            <a:ext cx="5900724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Unit 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r>
              <a:rPr lang="en-US" altLang="ko-KR" sz="2400" spc="3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04</a:t>
            </a:r>
            <a:r>
              <a:rPr lang="en-US" altLang="ko-KR" sz="24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r>
              <a:rPr lang="ko-KR" altLang="en-US" sz="24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ㅣ과제 </a:t>
            </a:r>
            <a:r>
              <a:rPr lang="en-US" altLang="ko-KR" sz="24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1</a:t>
            </a:r>
            <a:endParaRPr lang="ko-KR" altLang="en-US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85397" y="1582615"/>
            <a:ext cx="11464096" cy="4082894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/>
              <a:t>과제 </a:t>
            </a:r>
            <a:r>
              <a:rPr lang="en-US" altLang="ko-KR" dirty="0" smtClean="0"/>
              <a:t>1 : </a:t>
            </a:r>
            <a:r>
              <a:rPr lang="ko-KR" altLang="en-US" dirty="0" smtClean="0"/>
              <a:t>머리 식히기 </a:t>
            </a:r>
            <a:endParaRPr lang="en-US" altLang="ko-KR" dirty="0" smtClean="0"/>
          </a:p>
        </p:txBody>
      </p:sp>
      <p:sp>
        <p:nvSpPr>
          <p:cNvPr id="7" name="Content Placeholder 3"/>
          <p:cNvSpPr txBox="1">
            <a:spLocks/>
          </p:cNvSpPr>
          <p:nvPr/>
        </p:nvSpPr>
        <p:spPr>
          <a:xfrm>
            <a:off x="887010" y="2216610"/>
            <a:ext cx="11304990" cy="44575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ko-KR" sz="2000" dirty="0" smtClean="0"/>
              <a:t>Selenium </a:t>
            </a:r>
            <a:r>
              <a:rPr lang="ko-KR" altLang="en-US" sz="2000" dirty="0" smtClean="0"/>
              <a:t>을 이용해서 인스타그램의 검색결과를 크롤링한다고 생각하고</a:t>
            </a:r>
            <a:r>
              <a:rPr lang="en-US" altLang="ko-KR" sz="2000" dirty="0"/>
              <a:t> </a:t>
            </a:r>
            <a:r>
              <a:rPr lang="en-US" altLang="ko-KR" sz="2000" dirty="0" smtClean="0"/>
              <a:t>pseudocode </a:t>
            </a:r>
            <a:r>
              <a:rPr lang="ko-KR" altLang="en-US" sz="2000" dirty="0" smtClean="0"/>
              <a:t>를 작성해보세요</a:t>
            </a:r>
            <a:r>
              <a:rPr lang="en-US" altLang="ko-KR" sz="2000" dirty="0" smtClean="0"/>
              <a:t>.</a:t>
            </a:r>
          </a:p>
          <a:p>
            <a:pPr lvl="1">
              <a:lnSpc>
                <a:spcPct val="200000"/>
              </a:lnSpc>
            </a:pPr>
            <a:r>
              <a:rPr lang="ko-KR" altLang="en-US" sz="2000" dirty="0" smtClean="0"/>
              <a:t>필요한 정보</a:t>
            </a:r>
            <a:r>
              <a:rPr lang="en-US" altLang="ko-KR" sz="2000" dirty="0" smtClean="0"/>
              <a:t>: 5000</a:t>
            </a:r>
            <a:r>
              <a:rPr lang="ko-KR" altLang="en-US" sz="2000" dirty="0" smtClean="0"/>
              <a:t>개의 게시글</a:t>
            </a:r>
            <a:r>
              <a:rPr lang="en-US" altLang="ko-KR" sz="2000" dirty="0" smtClean="0"/>
              <a:t>. </a:t>
            </a:r>
            <a:r>
              <a:rPr lang="ko-KR" altLang="en-US" sz="2000" dirty="0" smtClean="0"/>
              <a:t>게시글 안에는 게시글 내용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게시자 계정 날짜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댓글단 계정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댓글 내용</a:t>
            </a:r>
            <a:endParaRPr lang="en-US" altLang="ko-KR" sz="2000" dirty="0" smtClean="0"/>
          </a:p>
          <a:p>
            <a:pPr lvl="1">
              <a:lnSpc>
                <a:spcPct val="200000"/>
              </a:lnSpc>
            </a:pPr>
            <a:r>
              <a:rPr lang="en-US" altLang="ko-KR" sz="2000" dirty="0" smtClean="0"/>
              <a:t>Pseudocode </a:t>
            </a:r>
            <a:r>
              <a:rPr lang="ko-KR" altLang="en-US" sz="2000" dirty="0" smtClean="0"/>
              <a:t>인만큼 정확한 태그 이름 등은 신경쓰실 필요 없습니다</a:t>
            </a:r>
            <a:r>
              <a:rPr lang="en-US" altLang="ko-KR" sz="2000" dirty="0" smtClean="0"/>
              <a:t>. </a:t>
            </a:r>
            <a:r>
              <a:rPr lang="ko-KR" altLang="en-US" sz="2000" dirty="0" smtClean="0"/>
              <a:t>다만 실제로 크롤링한다고 생각하고 코드 한 줄이 하는 작업을 자세히 명시해주세요</a:t>
            </a:r>
            <a:r>
              <a:rPr lang="en-US" altLang="ko-KR" sz="2000" dirty="0" smtClean="0"/>
              <a:t>.</a:t>
            </a:r>
          </a:p>
          <a:p>
            <a:pPr lvl="1">
              <a:lnSpc>
                <a:spcPct val="200000"/>
              </a:lnSpc>
            </a:pPr>
            <a:r>
              <a:rPr lang="ko-KR" altLang="en-US" sz="2000" dirty="0" smtClean="0"/>
              <a:t>브라우저로 소스코드를 실제로 어떻게 처리되는지 보시는게 도움될 겁니다 </a:t>
            </a:r>
            <a:r>
              <a:rPr lang="en-US" altLang="ko-KR" sz="2000" dirty="0" smtClean="0">
                <a:sym typeface="Wingdings" panose="05000000000000000000" pitchFamily="2" charset="2"/>
              </a:rPr>
              <a:t> </a:t>
            </a:r>
            <a:endParaRPr lang="en-US" altLang="ko-KR" sz="2000" dirty="0" smtClean="0"/>
          </a:p>
          <a:p>
            <a:pPr lvl="1">
              <a:lnSpc>
                <a:spcPct val="200000"/>
              </a:lnSpc>
            </a:pPr>
            <a:r>
              <a:rPr lang="ko-KR" altLang="en-US" sz="2000" dirty="0" smtClean="0"/>
              <a:t>파이썬 스타일로 코드를 작성하시면 됩니다</a:t>
            </a:r>
            <a:r>
              <a:rPr lang="en-US" altLang="ko-KR" sz="2000" dirty="0" smtClean="0"/>
              <a:t>. </a:t>
            </a: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2236823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DBD90B8E-7BB4-439A-B137-2A0C3491B084}"/>
              </a:ext>
            </a:extLst>
          </p:cNvPr>
          <p:cNvSpPr txBox="1">
            <a:spLocks/>
          </p:cNvSpPr>
          <p:nvPr/>
        </p:nvSpPr>
        <p:spPr>
          <a:xfrm>
            <a:off x="2544605" y="721621"/>
            <a:ext cx="5900724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Unit 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r>
              <a:rPr lang="en-US" altLang="ko-KR" sz="2400" spc="3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04</a:t>
            </a:r>
            <a:r>
              <a:rPr lang="en-US" altLang="ko-KR" sz="24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r>
              <a:rPr lang="ko-KR" altLang="en-US" sz="24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ㅣ과제 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2</a:t>
            </a:r>
            <a:endParaRPr lang="ko-KR" altLang="en-US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85397" y="1582614"/>
            <a:ext cx="11464096" cy="4865319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/>
              <a:t>과제 </a:t>
            </a:r>
            <a:r>
              <a:rPr lang="en-US" altLang="ko-KR" dirty="0"/>
              <a:t>2</a:t>
            </a:r>
            <a:r>
              <a:rPr lang="en-US" altLang="ko-KR" dirty="0" smtClean="0"/>
              <a:t> : </a:t>
            </a:r>
            <a:r>
              <a:rPr lang="ko-KR" altLang="en-US" dirty="0" smtClean="0"/>
              <a:t>다음 영화 사이트를 다시 크롤링해보세요</a:t>
            </a:r>
            <a:r>
              <a:rPr lang="en-US" altLang="ko-KR" dirty="0" smtClean="0"/>
              <a:t>. </a:t>
            </a:r>
            <a:r>
              <a:rPr lang="en-US" altLang="ko-KR" sz="2000" dirty="0" smtClean="0"/>
              <a:t>(</a:t>
            </a:r>
            <a:r>
              <a:rPr lang="en-US" altLang="ko-KR" sz="2000" dirty="0">
                <a:hlinkClick r:id="rId2"/>
              </a:rPr>
              <a:t>https://</a:t>
            </a:r>
            <a:r>
              <a:rPr lang="en-US" altLang="ko-KR" sz="2000" dirty="0" smtClean="0">
                <a:hlinkClick r:id="rId2"/>
              </a:rPr>
              <a:t>movie.daum.net/boxoffice/yearly?year</a:t>
            </a:r>
            <a:r>
              <a:rPr lang="en-US" altLang="ko-KR" sz="2000" dirty="0" smtClean="0"/>
              <a:t>)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필요한 정보는 </a:t>
            </a:r>
            <a:r>
              <a:rPr lang="en-US" altLang="ko-KR" dirty="0" smtClean="0"/>
              <a:t>2</a:t>
            </a:r>
            <a:r>
              <a:rPr lang="ko-KR" altLang="en-US" dirty="0" smtClean="0"/>
              <a:t>개 년도의 </a:t>
            </a:r>
            <a:r>
              <a:rPr lang="en-US" altLang="ko-KR" dirty="0" smtClean="0"/>
              <a:t>[</a:t>
            </a:r>
            <a:r>
              <a:rPr lang="ko-KR" altLang="en-US" dirty="0" smtClean="0"/>
              <a:t>제목</a:t>
            </a:r>
            <a:r>
              <a:rPr lang="en-US" altLang="ko-KR" dirty="0" smtClean="0"/>
              <a:t>, </a:t>
            </a:r>
            <a:r>
              <a:rPr lang="ko-KR" altLang="en-US" dirty="0" smtClean="0"/>
              <a:t>네티즌 평점</a:t>
            </a:r>
            <a:r>
              <a:rPr lang="en-US" altLang="ko-KR" dirty="0" smtClean="0"/>
              <a:t>, </a:t>
            </a:r>
            <a:r>
              <a:rPr lang="ko-KR" altLang="en-US" dirty="0" smtClean="0"/>
              <a:t>평론가 평점</a:t>
            </a:r>
            <a:r>
              <a:rPr lang="en-US" altLang="ko-KR" dirty="0" smtClean="0"/>
              <a:t>, </a:t>
            </a:r>
            <a:r>
              <a:rPr lang="ko-KR" altLang="en-US" dirty="0" smtClean="0"/>
              <a:t>누적 관객수</a:t>
            </a:r>
            <a:r>
              <a:rPr lang="en-US" altLang="ko-KR" dirty="0" smtClean="0"/>
              <a:t>] </a:t>
            </a:r>
            <a:r>
              <a:rPr lang="ko-KR" altLang="en-US" dirty="0" smtClean="0"/>
              <a:t>입니다</a:t>
            </a:r>
            <a:r>
              <a:rPr lang="en-US" altLang="ko-KR" dirty="0" smtClean="0"/>
              <a:t>. (2019</a:t>
            </a:r>
            <a:r>
              <a:rPr lang="ko-KR" altLang="en-US" dirty="0" smtClean="0"/>
              <a:t>년</a:t>
            </a:r>
            <a:r>
              <a:rPr lang="en-US" altLang="ko-KR" dirty="0" smtClean="0"/>
              <a:t>, 2018</a:t>
            </a:r>
            <a:r>
              <a:rPr lang="ko-KR" altLang="en-US" dirty="0" smtClean="0"/>
              <a:t>년</a:t>
            </a:r>
            <a:r>
              <a:rPr lang="en-US" altLang="ko-KR" dirty="0" smtClean="0"/>
              <a:t>) </a:t>
            </a:r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누락 데이터는 적절하게 처리해주시면 됩니다</a:t>
            </a:r>
            <a:r>
              <a:rPr lang="en-US" altLang="ko-KR" dirty="0" smtClean="0"/>
              <a:t>. (‘NA’, ‘</a:t>
            </a:r>
            <a:r>
              <a:rPr lang="ko-KR" altLang="en-US" dirty="0" smtClean="0"/>
              <a:t>없음</a:t>
            </a:r>
            <a:r>
              <a:rPr lang="en-US" altLang="ko-KR" dirty="0" smtClean="0"/>
              <a:t>‘ </a:t>
            </a:r>
            <a:r>
              <a:rPr lang="ko-KR" altLang="en-US" dirty="0" smtClean="0"/>
              <a:t>등등</a:t>
            </a:r>
            <a:r>
              <a:rPr lang="en-US" altLang="ko-KR" dirty="0" smtClean="0"/>
              <a:t>)</a:t>
            </a:r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크롤링이 된 데이터는 </a:t>
            </a:r>
            <a:r>
              <a:rPr lang="en-US" altLang="ko-KR" dirty="0" smtClean="0"/>
              <a:t>(100</a:t>
            </a:r>
            <a:r>
              <a:rPr lang="ko-KR" altLang="en-US" dirty="0" smtClean="0"/>
              <a:t>개 영화에 대한 정보</a:t>
            </a:r>
            <a:r>
              <a:rPr lang="en-US" altLang="ko-KR" dirty="0" smtClean="0"/>
              <a:t>) csv / </a:t>
            </a:r>
            <a:r>
              <a:rPr lang="en-US" altLang="ko-KR" dirty="0" err="1" smtClean="0"/>
              <a:t>json</a:t>
            </a:r>
            <a:r>
              <a:rPr lang="en-US" altLang="ko-KR" dirty="0" smtClean="0"/>
              <a:t> </a:t>
            </a:r>
            <a:r>
              <a:rPr lang="ko-KR" altLang="en-US" dirty="0" smtClean="0"/>
              <a:t>으로 제출해주세요</a:t>
            </a:r>
            <a:r>
              <a:rPr lang="en-US" altLang="ko-KR" dirty="0" smtClean="0"/>
              <a:t>!</a:t>
            </a:r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채점기준 </a:t>
            </a:r>
            <a:r>
              <a:rPr lang="en-US" altLang="ko-KR" dirty="0" smtClean="0"/>
              <a:t>: </a:t>
            </a:r>
          </a:p>
          <a:p>
            <a:pPr lvl="2">
              <a:lnSpc>
                <a:spcPct val="150000"/>
              </a:lnSpc>
            </a:pPr>
            <a:r>
              <a:rPr lang="ko-KR" altLang="en-US" dirty="0" smtClean="0"/>
              <a:t>모듈화가 잘 되었는가 </a:t>
            </a:r>
            <a:r>
              <a:rPr lang="en-US" altLang="ko-KR" dirty="0" smtClean="0"/>
              <a:t>(</a:t>
            </a:r>
            <a:r>
              <a:rPr lang="ko-KR" altLang="en-US" dirty="0" smtClean="0"/>
              <a:t>각 함수의 역할이 명확한가</a:t>
            </a:r>
            <a:r>
              <a:rPr lang="en-US" altLang="ko-KR" dirty="0" smtClean="0"/>
              <a:t>)</a:t>
            </a:r>
          </a:p>
          <a:p>
            <a:pPr lvl="2">
              <a:lnSpc>
                <a:spcPct val="150000"/>
              </a:lnSpc>
            </a:pPr>
            <a:r>
              <a:rPr lang="en-US" altLang="ko-KR" dirty="0" smtClean="0"/>
              <a:t>End-to-end (</a:t>
            </a:r>
            <a:r>
              <a:rPr lang="ko-KR" altLang="en-US" dirty="0" smtClean="0"/>
              <a:t>한 번의 실행으로 모든 작업이 이뤄지는가</a:t>
            </a:r>
            <a:r>
              <a:rPr lang="en-US" altLang="ko-KR" dirty="0" smtClean="0"/>
              <a:t>) </a:t>
            </a:r>
          </a:p>
        </p:txBody>
      </p:sp>
      <p:sp>
        <p:nvSpPr>
          <p:cNvPr id="7" name="Content Placeholder 3"/>
          <p:cNvSpPr txBox="1">
            <a:spLocks/>
          </p:cNvSpPr>
          <p:nvPr/>
        </p:nvSpPr>
        <p:spPr>
          <a:xfrm>
            <a:off x="887010" y="2216610"/>
            <a:ext cx="11304990" cy="44575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103346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DBD90B8E-7BB4-439A-B137-2A0C3491B084}"/>
              </a:ext>
            </a:extLst>
          </p:cNvPr>
          <p:cNvSpPr txBox="1">
            <a:spLocks/>
          </p:cNvSpPr>
          <p:nvPr/>
        </p:nvSpPr>
        <p:spPr>
          <a:xfrm>
            <a:off x="2544605" y="721621"/>
            <a:ext cx="5900724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Reference</a:t>
            </a:r>
            <a:endParaRPr lang="ko-KR" altLang="en-US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85397" y="1582614"/>
            <a:ext cx="11464096" cy="486531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dirty="0" smtClean="0"/>
              <a:t>&lt;</a:t>
            </a:r>
            <a:r>
              <a:rPr lang="ko-KR" altLang="en-US" dirty="0" smtClean="0"/>
              <a:t>도서</a:t>
            </a:r>
            <a:r>
              <a:rPr lang="en-US" altLang="ko-KR" dirty="0" smtClean="0"/>
              <a:t>&gt;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altLang="ko-KR" dirty="0" smtClean="0"/>
              <a:t>Web Scraping with Python: Collecting Data from the Modern Web, Ryan Mitchell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altLang="ko-KR" dirty="0" smtClean="0"/>
              <a:t>Web Scraping with Python: Scrape data from any website with the power of python, Richard Lawson 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en-US" altLang="ko-KR" dirty="0" smtClean="0"/>
              <a:t>&lt;</a:t>
            </a:r>
            <a:r>
              <a:rPr lang="ko-KR" altLang="en-US" dirty="0" smtClean="0"/>
              <a:t>웹사이트</a:t>
            </a:r>
            <a:r>
              <a:rPr lang="en-US" altLang="ko-KR" dirty="0" smtClean="0"/>
              <a:t>&gt;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ko-KR" dirty="0">
                <a:hlinkClick r:id="rId2"/>
              </a:rPr>
              <a:t>https://ko.wikipedia.org/wiki/HTML</a:t>
            </a:r>
            <a:endParaRPr lang="en-US" altLang="ko-KR" dirty="0" smtClean="0"/>
          </a:p>
          <a:p>
            <a:pPr marL="0" indent="0">
              <a:lnSpc>
                <a:spcPct val="150000"/>
              </a:lnSpc>
              <a:buNone/>
            </a:pPr>
            <a:endParaRPr lang="en-US" altLang="ko-KR" dirty="0" smtClean="0"/>
          </a:p>
        </p:txBody>
      </p:sp>
      <p:sp>
        <p:nvSpPr>
          <p:cNvPr id="7" name="Content Placeholder 3"/>
          <p:cNvSpPr txBox="1">
            <a:spLocks/>
          </p:cNvSpPr>
          <p:nvPr/>
        </p:nvSpPr>
        <p:spPr>
          <a:xfrm>
            <a:off x="887010" y="2216610"/>
            <a:ext cx="11304990" cy="44575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2306104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wdUpDiag">
          <a:fgClr>
            <a:schemeClr val="bg2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0DC1F866-E0C2-484F-A982-84D6B509B379}"/>
              </a:ext>
            </a:extLst>
          </p:cNvPr>
          <p:cNvGrpSpPr/>
          <p:nvPr/>
        </p:nvGrpSpPr>
        <p:grpSpPr>
          <a:xfrm>
            <a:off x="5224428" y="621225"/>
            <a:ext cx="5768470" cy="4536217"/>
            <a:chOff x="3551175" y="366636"/>
            <a:chExt cx="4440516" cy="3620733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F050BF8F-79F7-462E-AD12-EA849BBEEE36}"/>
                </a:ext>
              </a:extLst>
            </p:cNvPr>
            <p:cNvSpPr/>
            <p:nvPr/>
          </p:nvSpPr>
          <p:spPr>
            <a:xfrm>
              <a:off x="3551175" y="441813"/>
              <a:ext cx="4259168" cy="35455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346BB0B2-87C8-4124-A6A0-BF8487384537}"/>
                </a:ext>
              </a:extLst>
            </p:cNvPr>
            <p:cNvGrpSpPr/>
            <p:nvPr/>
          </p:nvGrpSpPr>
          <p:grpSpPr>
            <a:xfrm>
              <a:off x="5299700" y="483518"/>
              <a:ext cx="2448272" cy="3475680"/>
              <a:chOff x="2275364" y="915566"/>
              <a:chExt cx="2448272" cy="3475680"/>
            </a:xfrm>
          </p:grpSpPr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C307D54D-FD08-4597-9AAC-3DF999081C01}"/>
                  </a:ext>
                </a:extLst>
              </p:cNvPr>
              <p:cNvSpPr/>
              <p:nvPr/>
            </p:nvSpPr>
            <p:spPr>
              <a:xfrm>
                <a:off x="2275364" y="915566"/>
                <a:ext cx="2448272" cy="2232248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>
                  <a:latin typeface="12롯데마트드림Medium" panose="02020603020101020101" pitchFamily="18" charset="-127"/>
                  <a:ea typeface="12롯데마트드림Medium" panose="02020603020101020101" pitchFamily="18" charset="-127"/>
                </a:endParaRPr>
              </a:p>
            </p:txBody>
          </p:sp>
          <p:sp>
            <p:nvSpPr>
              <p:cNvPr id="23" name="사다리꼴 22">
                <a:extLst>
                  <a:ext uri="{FF2B5EF4-FFF2-40B4-BE49-F238E27FC236}">
                    <a16:creationId xmlns:a16="http://schemas.microsoft.com/office/drawing/2014/main" id="{FA5539A5-C038-48F3-9AC2-5820D108A092}"/>
                  </a:ext>
                </a:extLst>
              </p:cNvPr>
              <p:cNvSpPr/>
              <p:nvPr/>
            </p:nvSpPr>
            <p:spPr>
              <a:xfrm rot="11700000">
                <a:off x="3841153" y="3023094"/>
                <a:ext cx="720080" cy="1368152"/>
              </a:xfrm>
              <a:prstGeom prst="trapezoid">
                <a:avLst>
                  <a:gd name="adj" fmla="val 36043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>
                  <a:latin typeface="12롯데마트드림Medium" panose="02020603020101020101" pitchFamily="18" charset="-127"/>
                  <a:ea typeface="12롯데마트드림Medium" panose="02020603020101020101" pitchFamily="18" charset="-127"/>
                </a:endParaRPr>
              </a:p>
            </p:txBody>
          </p:sp>
        </p:grpSp>
        <p:sp>
          <p:nvSpPr>
            <p:cNvPr id="20" name="제목 1">
              <a:extLst>
                <a:ext uri="{FF2B5EF4-FFF2-40B4-BE49-F238E27FC236}">
                  <a16:creationId xmlns:a16="http://schemas.microsoft.com/office/drawing/2014/main" id="{D8231365-F64C-46C1-8F75-820775EFA1EB}"/>
                </a:ext>
              </a:extLst>
            </p:cNvPr>
            <p:cNvSpPr txBox="1">
              <a:spLocks/>
            </p:cNvSpPr>
            <p:nvPr/>
          </p:nvSpPr>
          <p:spPr>
            <a:xfrm>
              <a:off x="5388635" y="366636"/>
              <a:ext cx="2603056" cy="110251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1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sz="8000" spc="-300" dirty="0">
                  <a:solidFill>
                    <a:schemeClr val="bg1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Q &amp; A</a:t>
              </a:r>
              <a:endParaRPr lang="ko-KR" altLang="en-US" sz="8000" spc="-300" dirty="0">
                <a:solidFill>
                  <a:schemeClr val="bg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</p:txBody>
        </p:sp>
        <p:sp>
          <p:nvSpPr>
            <p:cNvPr id="21" name="제목 1">
              <a:extLst>
                <a:ext uri="{FF2B5EF4-FFF2-40B4-BE49-F238E27FC236}">
                  <a16:creationId xmlns:a16="http://schemas.microsoft.com/office/drawing/2014/main" id="{996C020A-B6A4-4E0B-8F33-D6710800837B}"/>
                </a:ext>
              </a:extLst>
            </p:cNvPr>
            <p:cNvSpPr txBox="1">
              <a:spLocks/>
            </p:cNvSpPr>
            <p:nvPr/>
          </p:nvSpPr>
          <p:spPr>
            <a:xfrm>
              <a:off x="3551175" y="3591404"/>
              <a:ext cx="3238128" cy="34588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1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ko-KR" altLang="en-US" sz="2800" spc="-150" dirty="0">
                  <a:ln>
                    <a:solidFill>
                      <a:schemeClr val="tx1">
                        <a:lumMod val="85000"/>
                        <a:lumOff val="15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들어주셔서 감사합니다</a:t>
              </a:r>
              <a:r>
                <a:rPr lang="en-US" altLang="ko-KR" sz="2800" spc="-150" dirty="0">
                  <a:ln>
                    <a:solidFill>
                      <a:schemeClr val="tx1">
                        <a:lumMod val="85000"/>
                        <a:lumOff val="15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.</a:t>
              </a:r>
              <a:endParaRPr lang="ko-KR" altLang="en-US" sz="2800" spc="-15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72157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57117" y="1431783"/>
            <a:ext cx="11143584" cy="4959589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>
              <a:lnSpc>
                <a:spcPct val="250000"/>
              </a:lnSpc>
            </a:pPr>
            <a:r>
              <a:rPr lang="ko-KR" altLang="en-US" dirty="0" smtClean="0"/>
              <a:t>크롤링이란</a:t>
            </a:r>
            <a:r>
              <a:rPr lang="en-US" altLang="ko-KR" dirty="0" smtClean="0"/>
              <a:t>? </a:t>
            </a:r>
            <a:r>
              <a:rPr lang="ko-KR" altLang="en-US" dirty="0" smtClean="0">
                <a:solidFill>
                  <a:schemeClr val="accent1">
                    <a:lumMod val="75000"/>
                  </a:schemeClr>
                </a:solidFill>
              </a:rPr>
              <a:t>인터넷에 존재하는 데이터를 </a:t>
            </a:r>
            <a:r>
              <a:rPr lang="ko-KR" altLang="en-US" u="sng" dirty="0" smtClean="0">
                <a:solidFill>
                  <a:schemeClr val="accent1">
                    <a:lumMod val="75000"/>
                  </a:schemeClr>
                </a:solidFill>
              </a:rPr>
              <a:t>시스템적으로 자동화되어</a:t>
            </a:r>
            <a:r>
              <a:rPr lang="ko-KR" altLang="en-US" dirty="0" smtClean="0">
                <a:solidFill>
                  <a:schemeClr val="accent1">
                    <a:lumMod val="75000"/>
                  </a:schemeClr>
                </a:solidFill>
              </a:rPr>
              <a:t> 수집 및 저장 </a:t>
            </a:r>
            <a:endParaRPr lang="en-US" altLang="ko-KR" dirty="0" smtClean="0">
              <a:solidFill>
                <a:schemeClr val="accent1">
                  <a:lumMod val="75000"/>
                </a:schemeClr>
              </a:solidFill>
            </a:endParaRPr>
          </a:p>
          <a:p>
            <a:pPr>
              <a:lnSpc>
                <a:spcPct val="250000"/>
              </a:lnSpc>
            </a:pPr>
            <a:r>
              <a:rPr lang="ko-KR" altLang="en-US" dirty="0" smtClean="0">
                <a:solidFill>
                  <a:schemeClr val="tx1"/>
                </a:solidFill>
              </a:rPr>
              <a:t>크롤러 </a:t>
            </a:r>
            <a:r>
              <a:rPr lang="en-US" altLang="ko-KR" dirty="0" smtClean="0">
                <a:solidFill>
                  <a:schemeClr val="tx1"/>
                </a:solidFill>
              </a:rPr>
              <a:t>(Crawler) : </a:t>
            </a:r>
            <a:r>
              <a:rPr lang="ko-KR" altLang="en-US" dirty="0" smtClean="0">
                <a:solidFill>
                  <a:schemeClr val="tx1"/>
                </a:solidFill>
              </a:rPr>
              <a:t>웹데이터를 시스템적으로 수집하는 </a:t>
            </a:r>
            <a:r>
              <a:rPr lang="ko-KR" altLang="en-US" dirty="0" smtClean="0">
                <a:solidFill>
                  <a:srgbClr val="FF0000"/>
                </a:solidFill>
              </a:rPr>
              <a:t>프로그램</a:t>
            </a:r>
            <a:r>
              <a:rPr lang="ko-KR" altLang="en-US" dirty="0" smtClean="0">
                <a:solidFill>
                  <a:schemeClr val="tx1"/>
                </a:solidFill>
              </a:rPr>
              <a:t> 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>
              <a:lnSpc>
                <a:spcPct val="250000"/>
              </a:lnSpc>
            </a:pPr>
            <a:r>
              <a:rPr lang="ko-KR" altLang="en-US" dirty="0" smtClean="0">
                <a:solidFill>
                  <a:schemeClr val="tx1"/>
                </a:solidFill>
              </a:rPr>
              <a:t>함께 사용되는 용어 </a:t>
            </a:r>
            <a:r>
              <a:rPr lang="en-US" altLang="ko-KR" dirty="0" smtClean="0">
                <a:solidFill>
                  <a:schemeClr val="tx1"/>
                </a:solidFill>
              </a:rPr>
              <a:t>:</a:t>
            </a:r>
          </a:p>
          <a:p>
            <a:pPr lvl="1">
              <a:lnSpc>
                <a:spcPct val="150000"/>
              </a:lnSpc>
            </a:pPr>
            <a:r>
              <a:rPr lang="en-US" altLang="ko-KR" sz="2000" dirty="0" smtClean="0">
                <a:solidFill>
                  <a:schemeClr val="tx1"/>
                </a:solidFill>
              </a:rPr>
              <a:t>Scraping,</a:t>
            </a:r>
          </a:p>
          <a:p>
            <a:pPr lvl="1">
              <a:lnSpc>
                <a:spcPct val="150000"/>
              </a:lnSpc>
            </a:pPr>
            <a:r>
              <a:rPr lang="en-US" altLang="ko-KR" sz="2000" dirty="0" smtClean="0">
                <a:solidFill>
                  <a:schemeClr val="tx1"/>
                </a:solidFill>
              </a:rPr>
              <a:t>Spider,</a:t>
            </a:r>
          </a:p>
          <a:p>
            <a:pPr lvl="1">
              <a:lnSpc>
                <a:spcPct val="150000"/>
              </a:lnSpc>
            </a:pPr>
            <a:r>
              <a:rPr lang="en-US" altLang="ko-KR" sz="2000" dirty="0" smtClean="0">
                <a:solidFill>
                  <a:schemeClr val="tx1"/>
                </a:solidFill>
              </a:rPr>
              <a:t>Bot  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DBD90B8E-7BB4-439A-B137-2A0C3491B084}"/>
              </a:ext>
            </a:extLst>
          </p:cNvPr>
          <p:cNvSpPr txBox="1">
            <a:spLocks/>
          </p:cNvSpPr>
          <p:nvPr/>
        </p:nvSpPr>
        <p:spPr>
          <a:xfrm>
            <a:off x="2544605" y="721621"/>
            <a:ext cx="5900724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Unit 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01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r>
              <a:rPr lang="ko-KR" altLang="en-US" sz="24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ㅣ정의 </a:t>
            </a:r>
            <a:endParaRPr lang="ko-KR" altLang="en-US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10058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DBD90B8E-7BB4-439A-B137-2A0C3491B084}"/>
              </a:ext>
            </a:extLst>
          </p:cNvPr>
          <p:cNvSpPr txBox="1">
            <a:spLocks/>
          </p:cNvSpPr>
          <p:nvPr/>
        </p:nvSpPr>
        <p:spPr>
          <a:xfrm>
            <a:off x="2544605" y="721621"/>
            <a:ext cx="5900724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Unit 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01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r>
              <a:rPr lang="ko-KR" altLang="en-US" sz="24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ㅣ정의 </a:t>
            </a:r>
            <a:endParaRPr lang="ko-KR" altLang="en-US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 smtClean="0"/>
              <a:t>사용 사례 </a:t>
            </a:r>
            <a:r>
              <a:rPr lang="en-US" altLang="ko-KR" dirty="0" smtClean="0"/>
              <a:t>: </a:t>
            </a:r>
            <a:r>
              <a:rPr lang="ko-KR" altLang="en-US" dirty="0" smtClean="0"/>
              <a:t>검색 포털</a:t>
            </a:r>
            <a:r>
              <a:rPr lang="en-US" altLang="ko-KR" dirty="0" smtClean="0"/>
              <a:t>, </a:t>
            </a:r>
            <a:r>
              <a:rPr lang="ko-KR" altLang="en-US" dirty="0" smtClean="0"/>
              <a:t>뉴스 포털</a:t>
            </a:r>
            <a:r>
              <a:rPr lang="en-US" altLang="ko-KR" dirty="0" smtClean="0"/>
              <a:t>, </a:t>
            </a:r>
            <a:r>
              <a:rPr lang="ko-KR" altLang="en-US" dirty="0" smtClean="0"/>
              <a:t>예약 플랫폼 등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구글</a:t>
            </a:r>
            <a:r>
              <a:rPr lang="en-US" altLang="ko-KR" dirty="0" smtClean="0"/>
              <a:t>, </a:t>
            </a:r>
            <a:r>
              <a:rPr lang="ko-KR" altLang="en-US" dirty="0" smtClean="0"/>
              <a:t>네이버 등 검색포털 사이트는 모두 크롤링 기업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스카이스캐너</a:t>
            </a:r>
            <a:r>
              <a:rPr lang="en-US" altLang="ko-KR" dirty="0" smtClean="0"/>
              <a:t>, </a:t>
            </a:r>
            <a:r>
              <a:rPr lang="ko-KR" altLang="en-US" dirty="0" smtClean="0"/>
              <a:t>부킹닷컴 등 최저가 플랫폼 사이트 역시 가격정보를 크롤링해서 제공  </a:t>
            </a:r>
            <a:endParaRPr lang="en-US" altLang="ko-KR" dirty="0" smtClean="0"/>
          </a:p>
          <a:p>
            <a:pPr lvl="1"/>
            <a:endParaRPr lang="ko-KR" alt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3133" y="3464045"/>
            <a:ext cx="3643162" cy="30420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396" y="4550955"/>
            <a:ext cx="3048000" cy="10668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712"/>
          <a:stretch/>
        </p:blipFill>
        <p:spPr>
          <a:xfrm>
            <a:off x="7679038" y="3455476"/>
            <a:ext cx="4512962" cy="3042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211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DBD90B8E-7BB4-439A-B137-2A0C3491B084}"/>
              </a:ext>
            </a:extLst>
          </p:cNvPr>
          <p:cNvSpPr txBox="1">
            <a:spLocks/>
          </p:cNvSpPr>
          <p:nvPr/>
        </p:nvSpPr>
        <p:spPr>
          <a:xfrm>
            <a:off x="2544605" y="721621"/>
            <a:ext cx="5900724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Unit 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01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r>
              <a:rPr lang="ko-KR" altLang="en-US" sz="24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ㅣ정의 </a:t>
            </a:r>
            <a:endParaRPr lang="ko-KR" altLang="en-US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 smtClean="0"/>
              <a:t>사용 사례</a:t>
            </a:r>
            <a:r>
              <a:rPr lang="en-US" altLang="ko-KR" dirty="0" smtClean="0"/>
              <a:t>: </a:t>
            </a:r>
            <a:r>
              <a:rPr lang="ko-KR" altLang="en-US" dirty="0" smtClean="0"/>
              <a:t>주가 예측</a:t>
            </a:r>
            <a:r>
              <a:rPr lang="en-US" altLang="ko-KR" dirty="0" smtClean="0"/>
              <a:t>, </a:t>
            </a:r>
            <a:r>
              <a:rPr lang="ko-KR" altLang="en-US" dirty="0" smtClean="0"/>
              <a:t>투빅스 프로젝트</a:t>
            </a:r>
            <a:r>
              <a:rPr lang="en-US" altLang="ko-KR" dirty="0" smtClean="0"/>
              <a:t>?! </a:t>
            </a:r>
            <a:r>
              <a:rPr lang="ko-KR" altLang="en-US" dirty="0" smtClean="0"/>
              <a:t> </a:t>
            </a:r>
            <a:endParaRPr lang="en-US" altLang="ko-KR" dirty="0" smtClean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536" y="2341568"/>
            <a:ext cx="10090927" cy="91078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8832914" y="2407148"/>
            <a:ext cx="2187019" cy="49962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2991" y="2854844"/>
            <a:ext cx="7930520" cy="2370441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1474742" y="3139077"/>
            <a:ext cx="8562975" cy="2840829"/>
            <a:chOff x="1050536" y="3421881"/>
            <a:chExt cx="8562975" cy="2840829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153"/>
            <a:stretch/>
          </p:blipFill>
          <p:spPr>
            <a:xfrm>
              <a:off x="1050536" y="3421881"/>
              <a:ext cx="3390900" cy="2840829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41436" y="3421881"/>
              <a:ext cx="5172075" cy="27336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72991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DBD90B8E-7BB4-439A-B137-2A0C3491B084}"/>
              </a:ext>
            </a:extLst>
          </p:cNvPr>
          <p:cNvSpPr txBox="1">
            <a:spLocks/>
          </p:cNvSpPr>
          <p:nvPr/>
        </p:nvSpPr>
        <p:spPr>
          <a:xfrm>
            <a:off x="2544605" y="721621"/>
            <a:ext cx="5900724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Unit 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01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r>
              <a:rPr lang="ko-KR" altLang="en-US" sz="24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ㅣ정의 </a:t>
            </a:r>
            <a:endParaRPr lang="ko-KR" altLang="en-US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 smtClean="0"/>
              <a:t>합법일까</a:t>
            </a:r>
            <a:r>
              <a:rPr lang="en-US" altLang="ko-KR" dirty="0" smtClean="0"/>
              <a:t>? </a:t>
            </a:r>
            <a:endParaRPr lang="ko-KR" alt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996" y="2186061"/>
            <a:ext cx="5562011" cy="3708007"/>
          </a:xfrm>
          <a:prstGeom prst="rect">
            <a:avLst/>
          </a:prstGeom>
        </p:spPr>
      </p:pic>
      <p:sp>
        <p:nvSpPr>
          <p:cNvPr id="8" name="Content Placeholder 3"/>
          <p:cNvSpPr txBox="1">
            <a:spLocks/>
          </p:cNvSpPr>
          <p:nvPr/>
        </p:nvSpPr>
        <p:spPr>
          <a:xfrm>
            <a:off x="6156609" y="2417148"/>
            <a:ext cx="5802396" cy="5067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1800" dirty="0" smtClean="0"/>
              <a:t>Robots.txt </a:t>
            </a:r>
            <a:r>
              <a:rPr lang="ko-KR" altLang="en-US" sz="1800" dirty="0" smtClean="0"/>
              <a:t>를 통해서 사이트가 크롤링을 허용하는 범위 확인가능 </a:t>
            </a:r>
            <a:endParaRPr lang="en-US" altLang="ko-KR" sz="1800" dirty="0" smtClean="0"/>
          </a:p>
          <a:p>
            <a:pPr>
              <a:lnSpc>
                <a:spcPct val="150000"/>
              </a:lnSpc>
            </a:pPr>
            <a:r>
              <a:rPr lang="ko-KR" altLang="en-US" sz="1800" dirty="0" smtClean="0"/>
              <a:t>다만</a:t>
            </a:r>
            <a:r>
              <a:rPr lang="en-US" altLang="ko-KR" sz="1800" dirty="0" smtClean="0"/>
              <a:t>, </a:t>
            </a:r>
            <a:r>
              <a:rPr lang="ko-KR" altLang="en-US" sz="1800" dirty="0" smtClean="0"/>
              <a:t>명시해놓지 않은 사이트도 많고</a:t>
            </a:r>
            <a:r>
              <a:rPr lang="en-US" altLang="ko-KR" sz="1800" dirty="0"/>
              <a:t> </a:t>
            </a:r>
            <a:r>
              <a:rPr lang="ko-KR" altLang="en-US" sz="1800" dirty="0" smtClean="0">
                <a:solidFill>
                  <a:srgbClr val="FF0000"/>
                </a:solidFill>
              </a:rPr>
              <a:t>권고사항</a:t>
            </a:r>
            <a:r>
              <a:rPr lang="ko-KR" altLang="en-US" sz="1800" dirty="0" smtClean="0"/>
              <a:t>이라는 것을 유의 </a:t>
            </a:r>
            <a:endParaRPr lang="en-US" altLang="ko-KR" sz="1800" dirty="0" smtClean="0"/>
          </a:p>
          <a:p>
            <a:pPr>
              <a:lnSpc>
                <a:spcPct val="150000"/>
              </a:lnSpc>
            </a:pPr>
            <a:r>
              <a:rPr lang="ko-KR" altLang="en-US" sz="1800" dirty="0" smtClean="0"/>
              <a:t>사실에는 저작권이 없는 반면</a:t>
            </a:r>
            <a:r>
              <a:rPr lang="en-US" altLang="ko-KR" sz="1800" dirty="0" smtClean="0"/>
              <a:t>,  </a:t>
            </a:r>
            <a:r>
              <a:rPr lang="ko-KR" altLang="en-US" sz="1800" dirty="0" smtClean="0"/>
              <a:t>개인 의견에는 저작권이 있다</a:t>
            </a:r>
            <a:endParaRPr lang="en-US" altLang="ko-KR" sz="1800" dirty="0" smtClean="0"/>
          </a:p>
          <a:p>
            <a:pPr>
              <a:lnSpc>
                <a:spcPct val="150000"/>
              </a:lnSpc>
            </a:pPr>
            <a:r>
              <a:rPr lang="ko-KR" altLang="en-US" sz="1800" dirty="0" smtClean="0">
                <a:solidFill>
                  <a:srgbClr val="FF0000"/>
                </a:solidFill>
              </a:rPr>
              <a:t>모든</a:t>
            </a:r>
            <a:r>
              <a:rPr lang="ko-KR" altLang="en-US" sz="1800" dirty="0" smtClean="0"/>
              <a:t> 사이트는 봇에 의한 과도한 접속은 </a:t>
            </a:r>
            <a:r>
              <a:rPr lang="ko-KR" altLang="en-US" sz="1800" dirty="0" smtClean="0">
                <a:solidFill>
                  <a:srgbClr val="FF0000"/>
                </a:solidFill>
              </a:rPr>
              <a:t>공격</a:t>
            </a:r>
            <a:r>
              <a:rPr lang="ko-KR" altLang="en-US" sz="1800" dirty="0" smtClean="0"/>
              <a:t>으로 인식하여 </a:t>
            </a:r>
            <a:r>
              <a:rPr lang="en-US" altLang="ko-KR" sz="1800" dirty="0" smtClean="0"/>
              <a:t>IP</a:t>
            </a:r>
            <a:r>
              <a:rPr lang="ko-KR" altLang="en-US" sz="1800" dirty="0" smtClean="0"/>
              <a:t>를 차단</a:t>
            </a:r>
            <a:r>
              <a:rPr lang="en-US" altLang="ko-KR" sz="1800" dirty="0" smtClean="0"/>
              <a:t>! 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222010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DBD90B8E-7BB4-439A-B137-2A0C3491B084}"/>
              </a:ext>
            </a:extLst>
          </p:cNvPr>
          <p:cNvSpPr txBox="1">
            <a:spLocks/>
          </p:cNvSpPr>
          <p:nvPr/>
        </p:nvSpPr>
        <p:spPr>
          <a:xfrm>
            <a:off x="2544605" y="721621"/>
            <a:ext cx="5900724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Unit 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01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r>
              <a:rPr lang="ko-KR" altLang="en-US" sz="24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ㅣ정의 </a:t>
            </a:r>
            <a:endParaRPr lang="ko-KR" altLang="en-US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dirty="0" smtClean="0"/>
              <a:t>Robots.txt </a:t>
            </a:r>
            <a:r>
              <a:rPr lang="ko-KR" altLang="en-US" dirty="0" smtClean="0"/>
              <a:t>예시</a:t>
            </a:r>
            <a:r>
              <a:rPr lang="en-US" altLang="ko-KR" dirty="0" smtClean="0"/>
              <a:t>. </a:t>
            </a:r>
            <a:r>
              <a:rPr lang="ko-KR" altLang="en-US" dirty="0" smtClean="0"/>
              <a:t>네이버에 비해 자세하게 크롤링 허용 범위를 명시해놓은 구글</a:t>
            </a:r>
            <a:r>
              <a:rPr lang="en-US" altLang="ko-KR" dirty="0" smtClean="0"/>
              <a:t>.</a:t>
            </a:r>
            <a:r>
              <a:rPr lang="ko-KR" altLang="en-US" dirty="0" smtClean="0"/>
              <a:t>  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8" name="Content Placeholder 3"/>
          <p:cNvSpPr txBox="1">
            <a:spLocks/>
          </p:cNvSpPr>
          <p:nvPr/>
        </p:nvSpPr>
        <p:spPr>
          <a:xfrm>
            <a:off x="1727874" y="2617623"/>
            <a:ext cx="2916269" cy="9332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ko-KR" sz="1400" dirty="0" smtClean="0"/>
              <a:t>www.naver.com/robots.txt </a:t>
            </a:r>
            <a:endParaRPr lang="ko-KR" altLang="en-US" sz="1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6223" y="3132736"/>
            <a:ext cx="4007130" cy="177031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" t="522" r="-354" b="-7109"/>
          <a:stretch/>
        </p:blipFill>
        <p:spPr>
          <a:xfrm>
            <a:off x="6566020" y="2978950"/>
            <a:ext cx="2666623" cy="3848201"/>
          </a:xfrm>
          <a:prstGeom prst="rect">
            <a:avLst/>
          </a:prstGeom>
        </p:spPr>
      </p:pic>
      <p:sp>
        <p:nvSpPr>
          <p:cNvPr id="9" name="Content Placeholder 3"/>
          <p:cNvSpPr txBox="1">
            <a:spLocks/>
          </p:cNvSpPr>
          <p:nvPr/>
        </p:nvSpPr>
        <p:spPr>
          <a:xfrm>
            <a:off x="6441198" y="2617622"/>
            <a:ext cx="2916269" cy="9332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ko-KR" sz="1400" dirty="0" smtClean="0"/>
              <a:t>www.google.com/robots.txt 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84029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6170</TotalTime>
  <Words>2026</Words>
  <Application>Microsoft Office PowerPoint</Application>
  <PresentationFormat>Widescreen</PresentationFormat>
  <Paragraphs>336</Paragraphs>
  <Slides>47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5" baseType="lpstr">
      <vt:lpstr>12롯데마트드림Light</vt:lpstr>
      <vt:lpstr>Wingdings</vt:lpstr>
      <vt:lpstr>맑은 고딕</vt:lpstr>
      <vt:lpstr>12롯데마트드림Bold</vt:lpstr>
      <vt:lpstr>12롯데마트드림Medium</vt:lpstr>
      <vt:lpstr>Courier New</vt:lpstr>
      <vt:lpstr>Arial</vt:lpstr>
      <vt:lpstr>Office 테마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JS J</dc:creator>
  <cp:lastModifiedBy>Yoo Ki Yoon</cp:lastModifiedBy>
  <cp:revision>163</cp:revision>
  <dcterms:created xsi:type="dcterms:W3CDTF">2017-07-26T09:20:04Z</dcterms:created>
  <dcterms:modified xsi:type="dcterms:W3CDTF">2019-08-21T09:04:56Z</dcterms:modified>
</cp:coreProperties>
</file>